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85" r:id="rId4"/>
    <p:sldId id="274" r:id="rId5"/>
    <p:sldId id="264" r:id="rId6"/>
    <p:sldId id="273" r:id="rId7"/>
    <p:sldId id="297" r:id="rId8"/>
    <p:sldId id="278" r:id="rId9"/>
    <p:sldId id="296" r:id="rId10"/>
    <p:sldId id="267" r:id="rId11"/>
    <p:sldId id="257" r:id="rId12"/>
    <p:sldId id="258" r:id="rId13"/>
    <p:sldId id="279" r:id="rId15"/>
    <p:sldId id="259" r:id="rId16"/>
    <p:sldId id="342" r:id="rId17"/>
    <p:sldId id="340" r:id="rId18"/>
    <p:sldId id="341" r:id="rId19"/>
    <p:sldId id="343" r:id="rId20"/>
    <p:sldId id="268" r:id="rId21"/>
    <p:sldId id="293" r:id="rId22"/>
    <p:sldId id="292" r:id="rId23"/>
    <p:sldId id="295" r:id="rId24"/>
    <p:sldId id="294" r:id="rId25"/>
    <p:sldId id="299" r:id="rId26"/>
    <p:sldId id="283" r:id="rId27"/>
    <p:sldId id="286" r:id="rId28"/>
    <p:sldId id="303" r:id="rId29"/>
    <p:sldId id="301" r:id="rId30"/>
    <p:sldId id="305" r:id="rId31"/>
    <p:sldId id="311" r:id="rId32"/>
    <p:sldId id="306" r:id="rId33"/>
    <p:sldId id="307" r:id="rId34"/>
    <p:sldId id="308" r:id="rId35"/>
    <p:sldId id="309" r:id="rId36"/>
    <p:sldId id="310" r:id="rId37"/>
    <p:sldId id="329" r:id="rId38"/>
    <p:sldId id="326" r:id="rId39"/>
    <p:sldId id="312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14" r:id="rId48"/>
    <p:sldId id="315" r:id="rId49"/>
    <p:sldId id="316" r:id="rId50"/>
    <p:sldId id="290" r:id="rId51"/>
    <p:sldId id="330" r:id="rId52"/>
    <p:sldId id="348" r:id="rId53"/>
    <p:sldId id="337" r:id="rId54"/>
  </p:sldIdLst>
  <p:sldSz cx="9144000" cy="6858000" type="screen4x3"/>
  <p:notesSz cx="6858000" cy="9144000"/>
  <p:defaultTextStyle>
    <a:defPPr>
      <a:defRPr lang="ru-RU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-2316" y="-1014"/>
      </p:cViewPr>
      <p:guideLst>
        <p:guide orient="horz" pos="216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</p:txBody>
      </p:sp>
      <p:sp>
        <p:nvSpPr>
          <p:cNvPr id="56324" name="Rectangle 4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+mn-ea"/>
                <a:cs typeface="+mn-cs"/>
              </a:rPr>
              <a:t>Образец текста</a:t>
            </a: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+mn-ea"/>
                <a:cs typeface="+mn-cs"/>
              </a:rPr>
              <a:t>Второй уровень</a:t>
            </a: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+mn-ea"/>
                <a:cs typeface="+mn-cs"/>
              </a:rPr>
              <a:t>Третий уровень</a:t>
            </a: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+mn-ea"/>
                <a:cs typeface="+mn-cs"/>
              </a:rPr>
              <a:t>Четвертый уровень</a:t>
            </a: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+mn-ea"/>
                <a:cs typeface="+mn-cs"/>
              </a:rPr>
              <a:t>Пятый уровень</a:t>
            </a: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ru-RU" sz="1200" dirty="0"/>
            </a:fld>
            <a:endParaRPr lang="ru-RU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57347" name="Rectangle 2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r>
              <a:rPr dirty="0"/>
              <a:t>; направленное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571500"/>
            <a:ext cx="6400800" cy="8461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214438" y="1600200"/>
            <a:ext cx="3659187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5026025" y="1600200"/>
            <a:ext cx="3660775" cy="4525963"/>
          </a:xfrm>
        </p:spPr>
        <p:txBody>
          <a:bodyPr vert="horz" wrap="square" lIns="90488" tIns="44450" rIns="90488" bIns="4445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endParaRPr kumimoji="0" lang="ru-RU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ru-RU" dirty="0"/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Заголовок, клип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571500"/>
            <a:ext cx="6400800" cy="8461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Клип 2"/>
          <p:cNvSpPr>
            <a:spLocks noGrp="1"/>
          </p:cNvSpPr>
          <p:nvPr>
            <p:ph type="clipArt" sz="half" idx="1"/>
          </p:nvPr>
        </p:nvSpPr>
        <p:spPr>
          <a:xfrm>
            <a:off x="1214438" y="1600200"/>
            <a:ext cx="3659187" cy="4525963"/>
          </a:xfrm>
        </p:spPr>
        <p:txBody>
          <a:bodyPr vert="horz" wrap="square" lIns="90488" tIns="44450" rIns="90488" bIns="4445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endParaRPr kumimoji="0" lang="ru-RU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026025" y="1600200"/>
            <a:ext cx="3660775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p>
            <a:pPr lvl="0" eaLnBrk="1" hangingPunct="1">
              <a:buNone/>
            </a:pPr>
            <a:fld id="{9A0DB2DC-4C9A-4742-B13C-FB6460FD3503}" type="slidenum">
              <a:rPr lang="ru-RU" dirty="0"/>
            </a:fld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0488" tIns="44450" rIns="90488" bIns="4445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ru-RU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9804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/>
          <p:nvPr/>
        </p:nvSpPr>
        <p:spPr>
          <a:xfrm>
            <a:off x="152400" y="228600"/>
            <a:ext cx="8839200" cy="76200"/>
          </a:xfrm>
          <a:prstGeom prst="rect">
            <a:avLst/>
          </a:prstGeom>
          <a:gradFill rotWithShape="0">
            <a:gsLst>
              <a:gs pos="0">
                <a:srgbClr val="4C3D00"/>
              </a:gs>
              <a:gs pos="50000">
                <a:srgbClr val="FFCC00"/>
              </a:gs>
              <a:gs pos="100000">
                <a:srgbClr val="4C3D00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p>
            <a:pPr lvl="0" eaLnBrk="1" hangingPunct="1"/>
            <a:endParaRPr dirty="0">
              <a:latin typeface="Arial" panose="02080604020202020204" pitchFamily="34" charset="0"/>
            </a:endParaRPr>
          </a:p>
        </p:txBody>
      </p:sp>
      <p:sp>
        <p:nvSpPr>
          <p:cNvPr id="1027" name="Rectangle 3"/>
          <p:cNvSpPr/>
          <p:nvPr/>
        </p:nvSpPr>
        <p:spPr>
          <a:xfrm>
            <a:off x="152400" y="6553200"/>
            <a:ext cx="8839200" cy="76200"/>
          </a:xfrm>
          <a:prstGeom prst="rect">
            <a:avLst/>
          </a:prstGeom>
          <a:gradFill rotWithShape="0">
            <a:gsLst>
              <a:gs pos="0">
                <a:srgbClr val="4C3D00"/>
              </a:gs>
              <a:gs pos="50000">
                <a:srgbClr val="FFCC00"/>
              </a:gs>
              <a:gs pos="100000">
                <a:srgbClr val="4C3D00"/>
              </a:gs>
            </a:gsLst>
            <a:lin ang="0" scaled="1"/>
            <a:tileRect/>
          </a:gradFill>
          <a:ln w="12700">
            <a:noFill/>
          </a:ln>
        </p:spPr>
        <p:txBody>
          <a:bodyPr wrap="none" anchor="ctr" anchorCtr="0"/>
          <a:p>
            <a:pPr lvl="0" eaLnBrk="1" hangingPunct="1"/>
            <a:endParaRPr dirty="0">
              <a:latin typeface="Arial" panose="02080604020202020204" pitchFamily="34" charset="0"/>
            </a:endParaRPr>
          </a:p>
        </p:txBody>
      </p:sp>
      <p:sp>
        <p:nvSpPr>
          <p:cNvPr id="1028" name="Rectangle 4"/>
          <p:cNvSpPr/>
          <p:nvPr/>
        </p:nvSpPr>
        <p:spPr>
          <a:xfrm>
            <a:off x="134938" y="457200"/>
            <a:ext cx="68262" cy="5943600"/>
          </a:xfrm>
          <a:prstGeom prst="rect">
            <a:avLst/>
          </a:prstGeom>
          <a:gradFill rotWithShape="0">
            <a:gsLst>
              <a:gs pos="0">
                <a:srgbClr val="4C3D00"/>
              </a:gs>
              <a:gs pos="50000">
                <a:srgbClr val="FFCC00"/>
              </a:gs>
              <a:gs pos="100000">
                <a:srgbClr val="4C3D00"/>
              </a:gs>
            </a:gsLst>
            <a:lin ang="5400000" scaled="1"/>
            <a:tileRect/>
          </a:gradFill>
          <a:ln w="12700">
            <a:noFill/>
          </a:ln>
        </p:spPr>
        <p:txBody>
          <a:bodyPr wrap="none" anchor="ctr" anchorCtr="0"/>
          <a:p>
            <a:pPr lvl="0" eaLnBrk="1" hangingPunct="1"/>
            <a:endParaRPr dirty="0">
              <a:latin typeface="Arial" panose="02080604020202020204" pitchFamily="34" charset="0"/>
            </a:endParaRPr>
          </a:p>
        </p:txBody>
      </p:sp>
      <p:sp>
        <p:nvSpPr>
          <p:cNvPr id="1029" name="Rectangle 5"/>
          <p:cNvSpPr/>
          <p:nvPr/>
        </p:nvSpPr>
        <p:spPr>
          <a:xfrm>
            <a:off x="8940800" y="457200"/>
            <a:ext cx="68263" cy="5943600"/>
          </a:xfrm>
          <a:prstGeom prst="rect">
            <a:avLst/>
          </a:prstGeom>
          <a:gradFill rotWithShape="0">
            <a:gsLst>
              <a:gs pos="0">
                <a:srgbClr val="4C3D00"/>
              </a:gs>
              <a:gs pos="50000">
                <a:srgbClr val="FFCC00"/>
              </a:gs>
              <a:gs pos="100000">
                <a:srgbClr val="4C3D00"/>
              </a:gs>
            </a:gsLst>
            <a:lin ang="5400000" scaled="1"/>
            <a:tileRect/>
          </a:gradFill>
          <a:ln w="12700">
            <a:noFill/>
          </a:ln>
        </p:spPr>
        <p:txBody>
          <a:bodyPr wrap="none" anchor="ctr" anchorCtr="0"/>
          <a:p>
            <a:pPr lvl="0" eaLnBrk="1" hangingPunct="1"/>
            <a:endParaRPr dirty="0">
              <a:latin typeface="Arial" panose="02080604020202020204" pitchFamily="34" charset="0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ctr" anchorCtr="0"/>
          <a:p>
            <a:pPr lvl="0"/>
            <a:r>
              <a:rPr dirty="0"/>
              <a:t>Образец заголовка</a:t>
            </a:r>
            <a:endParaRPr dirty="0"/>
          </a:p>
        </p:txBody>
      </p:sp>
      <p:sp>
        <p:nvSpPr>
          <p:cNvPr id="1031" name="Rectangle 7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/>
          <a:p>
            <a:pPr lvl="0"/>
            <a:r>
              <a:rPr dirty="0"/>
              <a:t>Образец текста</a:t>
            </a:r>
            <a:endParaRPr dirty="0"/>
          </a:p>
          <a:p>
            <a:pPr lvl="1"/>
            <a:r>
              <a:rPr dirty="0"/>
              <a:t>Второй уровень</a:t>
            </a:r>
            <a:endParaRPr dirty="0"/>
          </a:p>
          <a:p>
            <a:pPr lvl="2"/>
            <a:r>
              <a:rPr dirty="0"/>
              <a:t>Третий уровень</a:t>
            </a:r>
            <a:endParaRPr dirty="0"/>
          </a:p>
          <a:p>
            <a:pPr lvl="3"/>
            <a:r>
              <a:rPr dirty="0"/>
              <a:t>Четвертый уровень</a:t>
            </a:r>
            <a:endParaRPr dirty="0"/>
          </a:p>
          <a:p>
            <a:pPr lvl="4"/>
            <a:r>
              <a:rPr dirty="0"/>
              <a:t>Пятый уровень</a:t>
            </a:r>
            <a:endParaRPr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hyperlink" Target="http://ru.wikipedia.org/wiki/%D0%98%D0%BD%D1%82%D0%B5%D1%80%D0%B5%D1%81" TargetMode="External"/><Relationship Id="rId6" Type="http://schemas.openxmlformats.org/officeDocument/2006/relationships/hyperlink" Target="http://ru.wikipedia.org/wiki/%D0%9A%D0%BE%D0%BC%D0%BF%D0%BB%D0%B8%D0%BC%D0%B5%D0%BD%D1%82" TargetMode="External"/><Relationship Id="rId5" Type="http://schemas.openxmlformats.org/officeDocument/2006/relationships/hyperlink" Target="http://ru.wikipedia.org/wiki/%D0%A2%D0%BE%D1%87%D0%BA%D0%B0_%D0%B7%D1%80%D0%B5%D0%BD%D0%B8%D1%8F" TargetMode="External"/><Relationship Id="rId4" Type="http://schemas.openxmlformats.org/officeDocument/2006/relationships/hyperlink" Target="http://ru.wikipedia.org/wiki/%D0%A0%D0%B0%D0%BF%D0%BF%D0%BE%D1%80%D1%82" TargetMode="External"/><Relationship Id="rId3" Type="http://schemas.openxmlformats.org/officeDocument/2006/relationships/hyperlink" Target="http://ru.wikipedia.org/wiki/%D0%A0%D0%B0%D0%B7%D0%B3%D0%BE%D0%B2%D0%BE%D1%80" TargetMode="External"/><Relationship Id="rId2" Type="http://schemas.openxmlformats.org/officeDocument/2006/relationships/hyperlink" Target="http://ru.wikipedia.org/wiki/%D0%A1%D0%BE%D0%BE%D0%B1%D1%89%D0%B5%D0%BD%D0%B8%D0%B5" TargetMode="External"/><Relationship Id="rId1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457200"/>
            <a:ext cx="7772400" cy="1752600"/>
          </a:xfrm>
        </p:spPr>
        <p:txBody>
          <a:bodyPr vert="horz" wrap="square" lIns="90488" tIns="44450" rIns="90488" bIns="4445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</a:rPr>
              <a:t>Т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</a:rPr>
              <a:t>ехника и старегия общения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3581400"/>
            <a:ext cx="36957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ru-RU" sz="2800" kern="1200" cap="none" spc="0" normalizeH="0" baseline="0" noProof="0" dirty="0">
                <a:solidFill>
                  <a:srgbClr val="FFFF00"/>
                </a:solidFill>
                <a:latin typeface="+mj-lt"/>
                <a:ea typeface="+mn-ea"/>
                <a:cs typeface="+mn-cs"/>
              </a:rPr>
              <a:t>Без чего человек не может прожить, живя среди людей?</a:t>
            </a:r>
            <a:endParaRPr kumimoji="0" lang="ru-RU" sz="2800" kern="1200" cap="none" spc="0" normalizeH="0" baseline="0" noProof="0" dirty="0">
              <a:solidFill>
                <a:srgbClr val="FFFF0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4100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2667000"/>
            <a:ext cx="4005263" cy="4005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7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153400" cy="685800"/>
          </a:xfrm>
        </p:spPr>
        <p:txBody>
          <a:bodyPr vert="horz" wrap="square" lIns="90488" tIns="44450" rIns="90488" bIns="4445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4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Виды общения:</a:t>
            </a:r>
            <a:endParaRPr kumimoji="0" lang="ru-RU" sz="4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7772400" cy="48006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0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«Контакт масок»</a:t>
            </a:r>
            <a:r>
              <a:rPr kumimoji="0" lang="ru-RU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формальное</a:t>
            </a:r>
            <a: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О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., при котором отсутствует стремление понять и учесть особенности собеседника (м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аски вежливости</a:t>
            </a: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строгости, безразличия, скромности, участливости и т.п.)</a:t>
            </a:r>
            <a:r>
              <a:rPr kumimoji="0" lang="ru-RU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ru-RU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0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Формально-ролевое</a:t>
            </a:r>
            <a:r>
              <a:rPr kumimoji="0" lang="ru-RU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общение, в котором регламентированы и содержание, и средства общения социальными ролями партнеров по общению: врач и пациент, милиционер и нарушитель правил дорожного движения и т.д.</a:t>
            </a:r>
            <a:endParaRPr kumimoji="0" lang="ru-RU" sz="28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609600"/>
            <a:ext cx="8229600" cy="57150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0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Светское общение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определяемое формальной вежливостью; носит ритуальный характер. Люди говорят не то, что думают, а то, что положено говорить в подобных случаях.</a:t>
            </a: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ru-RU" sz="30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000" b="1" i="0" u="sng" strike="noStrike" kern="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Манипулятивное</a:t>
            </a:r>
            <a:r>
              <a:rPr kumimoji="0" lang="ru-RU" sz="30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общение</a:t>
            </a:r>
            <a:r>
              <a:rPr kumimoji="0" lang="ru-RU" sz="30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направленное на получение односторонней выгоды от общения с использованием </a:t>
            </a:r>
            <a:r>
              <a:rPr kumimoji="0" lang="ru-RU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манипулятивной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техники воздействия на партнера по общению (лесть, обман, «пускание пыли в глаза», запугивание и т.п.) в зависимости от особенностей личности собеседника.</a:t>
            </a:r>
            <a:endParaRPr kumimoji="0" lang="ru-RU" sz="28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ru-RU" sz="28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9" name="Объект 2"/>
          <p:cNvSpPr>
            <a:spLocks noGrp="1"/>
          </p:cNvSpPr>
          <p:nvPr>
            <p:ph idx="1"/>
          </p:nvPr>
        </p:nvSpPr>
        <p:spPr>
          <a:xfrm>
            <a:off x="304800" y="457200"/>
            <a:ext cx="8534400" cy="18288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Примитивное</a:t>
            </a: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общение – когда надо что-то, тогда активно вступаешь в контакт, если человек мешает тебе — отталкиваешь безразличием или грубостью. 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Если получил от собеседника желаемое, то теряешь интерес к нему и не скрываешь этого. 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2667000"/>
            <a:ext cx="769620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ru-RU" sz="2400" kern="1200" cap="none" spc="0" normalizeH="0" baseline="0" noProof="0" dirty="0">
                <a:latin typeface="+mn-lt"/>
                <a:ea typeface="+mn-ea"/>
                <a:cs typeface="+mn-cs"/>
              </a:rPr>
              <a:t>Общение-отсутствие (ноль общения)</a:t>
            </a:r>
            <a:endParaRPr kumimoji="0" lang="ru-RU" sz="2400" kern="1200" cap="none" spc="0" normalizeH="0" baseline="0" noProof="0" dirty="0">
              <a:latin typeface="+mn-lt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ru-RU" sz="2400" kern="1200" cap="none" spc="0" normalizeH="0" baseline="0" noProof="0" dirty="0">
                <a:latin typeface="+mn-lt"/>
                <a:ea typeface="+mn-ea"/>
                <a:cs typeface="+mn-cs"/>
              </a:rPr>
              <a:t>Ритуалы – не несущие никакой смысловой нагрузки и не имеющие никаких целей.</a:t>
            </a:r>
            <a:endParaRPr kumimoji="0" lang="ru-RU" sz="2400" kern="1200" cap="none" spc="0" normalizeH="0" baseline="0" noProof="0" dirty="0">
              <a:latin typeface="+mn-lt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ru-RU" sz="2400" kern="1200" cap="none" spc="0" normalizeH="0" baseline="0" noProof="0" dirty="0">
                <a:latin typeface="+mn-lt"/>
                <a:ea typeface="+mn-ea"/>
                <a:cs typeface="+mn-cs"/>
              </a:rPr>
              <a:t>Развлечения –разговоры о всем известных общественных проблемах.</a:t>
            </a:r>
            <a:endParaRPr kumimoji="0" lang="ru-RU" sz="2400" kern="1200" cap="none" spc="0" normalizeH="0" baseline="0" noProof="0" dirty="0">
              <a:latin typeface="+mn-lt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ru-RU" sz="2400" kern="1200" cap="none" spc="0" normalizeH="0" baseline="0" noProof="0" dirty="0">
                <a:latin typeface="+mn-lt"/>
                <a:ea typeface="+mn-ea"/>
                <a:cs typeface="+mn-cs"/>
              </a:rPr>
              <a:t>Совместная активность – при работе, общие проблемы и общи цели.</a:t>
            </a:r>
            <a:endParaRPr kumimoji="0" lang="ru-RU" sz="2400" kern="1200" cap="none" spc="0" normalizeH="0" baseline="0" noProof="0" dirty="0">
              <a:latin typeface="+mn-lt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ru-RU" sz="2400" kern="1200" cap="none" spc="0" normalizeH="0" baseline="0" noProof="0" dirty="0">
                <a:latin typeface="+mn-lt"/>
                <a:ea typeface="+mn-ea"/>
                <a:cs typeface="+mn-cs"/>
              </a:rPr>
              <a:t>Игры (бытовые, супружеские, общественные) </a:t>
            </a:r>
            <a:endParaRPr kumimoji="0" lang="ru-RU" sz="2400" kern="1200" cap="none" spc="0" normalizeH="0" baseline="0" noProof="0" dirty="0">
              <a:latin typeface="+mn-lt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ru-RU" sz="2400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609600"/>
            <a:ext cx="7924800" cy="56388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2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Духовное, </a:t>
            </a:r>
            <a:r>
              <a:rPr kumimoji="0" lang="ru-RU" sz="32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межличностное общение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между людьми, при котором раскрываются глубинные структуры личности. Характеризуется взаимопониманием между людьми, в его основе лежит доверие к личности собеседника. </a:t>
            </a: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2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Деловое общение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направленное на согласование и объединение усилий людей с целью налаживания отношений и достижения общего результата.</a:t>
            </a:r>
            <a:endParaRPr kumimoji="0" lang="ru-RU" sz="28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488" tIns="44450" rIns="90488" bIns="44450" anchor="ctr" anchorCtr="0"/>
          <a:p>
            <a:r>
              <a:rPr dirty="0"/>
              <a:t>Деловое общение</a:t>
            </a:r>
            <a:endParaRPr dirty="0"/>
          </a:p>
        </p:txBody>
      </p:sp>
      <p:sp>
        <p:nvSpPr>
          <p:cNvPr id="17411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3124200"/>
          </a:xfrm>
          <a:ln/>
        </p:spPr>
        <p:txBody>
          <a:bodyPr vert="horz" wrap="square" lIns="90488" tIns="44450" rIns="90488" bIns="44450" anchor="t" anchorCtr="0"/>
          <a:p>
            <a:pPr eaLnBrk="1" hangingPunct="1">
              <a:buNone/>
            </a:pPr>
            <a:r>
              <a:rPr b="1" dirty="0"/>
              <a:t> — общение с целью решения соответствующих практических проблем, ситуаций, когда необходимо направить или изменить деятельность других людей для выполнения конкретного дела.</a:t>
            </a:r>
            <a:endParaRPr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43000" y="5181600"/>
            <a:ext cx="74676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Предмет общения – совместная деятельность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8001000" cy="642938"/>
          </a:xfrm>
          <a:ln/>
        </p:spPr>
        <p:txBody>
          <a:bodyPr vert="horz" wrap="square" lIns="90488" tIns="44450" rIns="90488" bIns="44450" anchor="ctr" anchorCtr="0"/>
          <a:p>
            <a:r>
              <a:rPr lang="en-US" altLang="x-none" sz="3600" dirty="0">
                <a:solidFill>
                  <a:srgbClr val="FFFF00"/>
                </a:solidFill>
              </a:rPr>
              <a:t>Специфика делового взаимодействия </a:t>
            </a:r>
            <a:endParaRPr sz="3600" dirty="0">
              <a:solidFill>
                <a:srgbClr val="FFFF00"/>
              </a:solidFill>
            </a:endParaRP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0488" tIns="44450" rIns="90488" bIns="44450" anchor="t" anchorCtr="0"/>
          <a:p>
            <a:pPr marL="342900" lvl="1" indent="-342900">
              <a:buFontTx/>
              <a:buChar char="•"/>
            </a:pPr>
            <a:r>
              <a:rPr dirty="0"/>
              <a:t>Обязательность контактов участников общения, независимо от  их симпатий и антипатий.</a:t>
            </a:r>
            <a:endParaRPr sz="2000" dirty="0"/>
          </a:p>
          <a:p>
            <a:pPr marL="342900" lvl="1" indent="-342900">
              <a:buFontTx/>
              <a:buChar char="•"/>
            </a:pPr>
            <a:r>
              <a:rPr dirty="0"/>
              <a:t>Соблюдение правовых, социальных норм, следование регламентации (например, действия по инструкциям, протоколу, соблюдение правил внутреннего распорядка; следование традициям организации и пр.).</a:t>
            </a:r>
            <a:endParaRPr sz="2000" dirty="0"/>
          </a:p>
          <a:p>
            <a:pPr>
              <a:buChar char="•"/>
            </a:pPr>
            <a:endParaRPr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000" y="457200"/>
            <a:ext cx="8382000" cy="59436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Соблюдение  формально-ролевых   принципов   взаимодействия, с учетом должностных ролей, прав и функциональных обязанностей, придерживаясь при этом субординации и делового этикета. </a:t>
            </a: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-4572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Деловое взаимодействие осуществляется в специфической среде, где отношения подчинения, зависимости, неравенства закреплены 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между </a:t>
            </a: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подразделениями и сотрудниками в соответствии с иерархичностью построения организации.</a:t>
            </a: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Взаимозависимость  всех   участников   деловой   коммуникации 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 </a:t>
            </a: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достижении конечного результата, и при реализации личных 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намерений</a:t>
            </a: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Объект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04800" y="304800"/>
            <a:ext cx="8534400" cy="6229350"/>
          </a:xfrm>
          <a:ln/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533400" y="1676400"/>
            <a:ext cx="7924800" cy="2895600"/>
          </a:xfrm>
          <a:ln/>
        </p:spPr>
        <p:txBody>
          <a:bodyPr vert="horz" wrap="square" lIns="90488" tIns="44450" rIns="90488" bIns="44450" anchor="t" anchorCtr="0"/>
          <a:p>
            <a:pPr marL="0" indent="0" algn="ctr" eaLnBrk="1" hangingPunct="1">
              <a:buClrTx/>
              <a:buSzPct val="100000"/>
              <a:buFontTx/>
              <a:buNone/>
            </a:pPr>
            <a:r>
              <a:rPr sz="4400" dirty="0">
                <a:solidFill>
                  <a:srgbClr val="FFC000"/>
                </a:solidFill>
              </a:rPr>
              <a:t>Средства общения </a:t>
            </a:r>
            <a:r>
              <a:rPr dirty="0"/>
              <a:t>– способы кодирования, передачи, переработки и расшифровки информации, которая передается в процессе общения от одного существа к другому</a:t>
            </a:r>
            <a:endParaRPr dirty="0"/>
          </a:p>
        </p:txBody>
      </p:sp>
    </p:spTree>
  </p:cSld>
  <p:clrMapOvr>
    <a:masterClrMapping/>
  </p:clrMapOvr>
  <p:transition>
    <p:cover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0488" tIns="44450" rIns="90488" bIns="4445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ВЕРБАЛЬНОЕ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ru-RU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общение с помощью слов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Информация между людьми может передаваться с помощью 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речи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 других знаковых систем, письменности, технических средств записи и хранения информации.</a:t>
            </a:r>
            <a:endParaRPr kumimoji="0" lang="ru-RU" sz="32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381000"/>
            <a:ext cx="7772400" cy="22098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общение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— многоплановый процесс развития контактов между людьми, порождаемый потребностями совместной деятельности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ru-RU" sz="1400" b="0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3429000"/>
            <a:ext cx="78486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процесс развития контактов между людьми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66800" y="4191000"/>
            <a:ext cx="708660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взаимодействие двух или более людей, состоящее в обмене между ними информацией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0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3651250"/>
            <a:ext cx="4343400" cy="3109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752600"/>
            <a:ext cx="4668838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01638" y="457200"/>
            <a:ext cx="8229600" cy="838200"/>
          </a:xfrm>
        </p:spPr>
        <p:txBody>
          <a:bodyPr vert="horz" wrap="square" lIns="90488" tIns="44450" rIns="90488" bIns="44450" numCol="1" anchor="t" anchorCtr="0" compatLnSpc="1">
            <a:normAutofit fontScale="92500" lnSpcReduction="1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Письменная и устная речь выражается посредством языка – специальной системы знаков</a:t>
            </a: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Рисунок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66800"/>
            <a:ext cx="6795093" cy="538127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73050" y="457200"/>
            <a:ext cx="8229600" cy="1082675"/>
          </a:xfrm>
        </p:spPr>
        <p:txBody>
          <a:bodyPr vert="horz" wrap="square" lIns="90488" tIns="44450" rIns="90488" bIns="44450" numCol="1" anchor="t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Язык выступает в качестве орудия выражения мыслей и чувств людей</a:t>
            </a: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Заголовок 3"/>
          <p:cNvSpPr>
            <a:spLocks noGrp="1"/>
          </p:cNvSpPr>
          <p:nvPr>
            <p:ph type="title"/>
          </p:nvPr>
        </p:nvSpPr>
        <p:spPr>
          <a:xfrm>
            <a:off x="609600" y="5257800"/>
            <a:ext cx="7772400" cy="533400"/>
          </a:xfrm>
          <a:ln/>
        </p:spPr>
        <p:txBody>
          <a:bodyPr vert="horz" wrap="square" lIns="90488" tIns="44450" rIns="90488" bIns="44450" anchor="ctr" anchorCtr="0"/>
          <a:p>
            <a:r>
              <a:rPr sz="3200" dirty="0">
                <a:solidFill>
                  <a:srgbClr val="FFFF00"/>
                </a:solidFill>
              </a:rPr>
              <a:t>Умение говорить и слушать</a:t>
            </a:r>
            <a:endParaRPr sz="3200" dirty="0">
              <a:solidFill>
                <a:srgbClr val="FFFF00"/>
              </a:solidFill>
            </a:endParaRPr>
          </a:p>
        </p:txBody>
      </p:sp>
      <p:pic>
        <p:nvPicPr>
          <p:cNvPr id="25603" name="Picture 4"/>
          <p:cNvPicPr>
            <a:picLocks noChangeAspect="1"/>
          </p:cNvPicPr>
          <p:nvPr/>
        </p:nvPicPr>
        <p:blipFill>
          <a:blip r:embed="rId1"/>
          <a:srcRect b="6068"/>
          <a:stretch>
            <a:fillRect/>
          </a:stretch>
        </p:blipFill>
        <p:spPr>
          <a:xfrm>
            <a:off x="1752600" y="1447800"/>
            <a:ext cx="5246688" cy="318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Заголовок 3"/>
          <p:cNvSpPr txBox="1"/>
          <p:nvPr/>
        </p:nvSpPr>
        <p:spPr>
          <a:xfrm>
            <a:off x="609600" y="304800"/>
            <a:ext cx="7772400" cy="57150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 anchor="ctr" anchorCtr="0"/>
          <a:p>
            <a:pPr algn="ctr" eaLnBrk="0" hangingPunct="0"/>
            <a:r>
              <a:rPr sz="3200" b="1" dirty="0">
                <a:latin typeface="Times New Roman" pitchFamily="18" charset="0"/>
              </a:rPr>
              <a:t>Что важно при вербальном общении?</a:t>
            </a:r>
            <a:endParaRPr sz="32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09600"/>
          </a:xfrm>
          <a:ln/>
        </p:spPr>
        <p:txBody>
          <a:bodyPr vert="horz" wrap="square" lIns="90488" tIns="44450" rIns="90488" bIns="44450" anchor="ctr" anchorCtr="0"/>
          <a:p>
            <a:r>
              <a:rPr dirty="0">
                <a:solidFill>
                  <a:srgbClr val="FFC000"/>
                </a:solidFill>
                <a:latin typeface="Monotype Corsiva" pitchFamily="66" charset="0"/>
              </a:rPr>
              <a:t>Средства для вербального общения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3" name="Заголовок 1"/>
          <p:cNvSpPr txBox="1"/>
          <p:nvPr/>
        </p:nvSpPr>
        <p:spPr bwMode="auto">
          <a:xfrm>
            <a:off x="228600" y="1716088"/>
            <a:ext cx="8686800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речь – правильная, умение  разговаривать, голос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знание языков, 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отсутствие боязни устанавливать контакты с д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ругими людьми</a:t>
            </a: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55" y="4114800"/>
            <a:ext cx="4572000" cy="257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677" name="Прямоугольник 4"/>
          <p:cNvSpPr>
            <a:spLocks noChangeArrowheads="1"/>
          </p:cNvSpPr>
          <p:nvPr/>
        </p:nvSpPr>
        <p:spPr bwMode="auto">
          <a:xfrm>
            <a:off x="474663" y="3657600"/>
            <a:ext cx="3048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Сообщение</a:t>
            </a:r>
            <a:endParaRPr kumimoji="0" lang="ru-RU" sz="20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Разговор</a:t>
            </a:r>
            <a:endParaRPr kumimoji="0" lang="ru-RU" sz="20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Рапорт</a:t>
            </a:r>
            <a:endParaRPr kumimoji="0" lang="ru-RU" sz="20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Точка зрения</a:t>
            </a:r>
            <a:endParaRPr kumimoji="0" lang="ru-RU" sz="20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6"/>
              </a:rPr>
              <a:t>Комплименты</a:t>
            </a:r>
            <a:endParaRPr kumimoji="0" lang="ru-RU" sz="20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7"/>
              </a:rPr>
              <a:t>Интересы</a:t>
            </a:r>
            <a:endParaRPr kumimoji="0" lang="ru-RU" sz="20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Беседа </a:t>
            </a:r>
            <a:endParaRPr kumimoji="0" lang="ru-RU" sz="20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5" descr="sec_nlp0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61938"/>
            <a:ext cx="7678738" cy="4141787"/>
          </a:xfrm>
          <a:prstGeom prst="rect">
            <a:avLst/>
          </a:prstGeom>
          <a:blipFill rotWithShape="1">
            <a:blip r:embed="rId2"/>
          </a:blipFill>
          <a:ln w="9525">
            <a:noFill/>
          </a:ln>
          <a:effectLst>
            <a:prstShdw prst="shdw17" dist="17961" dir="2699999">
              <a:srgbClr val="997A5C"/>
            </a:prstShdw>
          </a:effec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3400" y="4724400"/>
            <a:ext cx="7888288" cy="1784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ru-RU" altLang="ru-RU" sz="2200" dirty="0">
                <a:solidFill>
                  <a:srgbClr val="FF0000"/>
                </a:solidFill>
                <a:latin typeface="Bookman Old Style" pitchFamily="18" charset="0"/>
                <a:cs typeface="Arial" panose="02080604020202020204" pitchFamily="34" charset="0"/>
              </a:rPr>
              <a:t>С помощью слов передается 7% информации, </a:t>
            </a:r>
            <a:endParaRPr lang="ru-RU" altLang="ru-RU" sz="2200" dirty="0">
              <a:solidFill>
                <a:srgbClr val="FF0000"/>
              </a:solidFill>
              <a:latin typeface="Bookman Old Style" pitchFamily="18" charset="0"/>
              <a:cs typeface="Arial" panose="0208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ru-RU" altLang="ru-RU" sz="2200" dirty="0">
                <a:solidFill>
                  <a:srgbClr val="FF0000"/>
                </a:solidFill>
                <a:latin typeface="Bookman Old Style" pitchFamily="18" charset="0"/>
                <a:cs typeface="Arial" panose="02080604020202020204" pitchFamily="34" charset="0"/>
              </a:rPr>
              <a:t>звуковых средств (включая тон голоса, интонацию и т. п.) – 38%, </a:t>
            </a:r>
            <a:endParaRPr lang="ru-RU" altLang="ru-RU" sz="2200" dirty="0">
              <a:solidFill>
                <a:srgbClr val="FF0000"/>
              </a:solidFill>
              <a:latin typeface="Bookman Old Style" pitchFamily="18" charset="0"/>
              <a:cs typeface="Arial" panose="0208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ru-RU" altLang="ru-RU" sz="2200" dirty="0">
                <a:solidFill>
                  <a:srgbClr val="FF0000"/>
                </a:solidFill>
                <a:latin typeface="Bookman Old Style" pitchFamily="18" charset="0"/>
                <a:cs typeface="Arial" panose="02080604020202020204" pitchFamily="34" charset="0"/>
              </a:rPr>
              <a:t>мимики, жестов, позы (невербальное общение)– 55%. </a:t>
            </a:r>
            <a:endParaRPr lang="ru-RU" altLang="ru-RU" sz="2200" dirty="0">
              <a:solidFill>
                <a:srgbClr val="FF0000"/>
              </a:solidFill>
              <a:latin typeface="Bookman Old Style" pitchFamily="18" charset="0"/>
              <a:ea typeface="Arial" panose="02080604020202020204" pitchFamily="34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Прямоугольник 3"/>
          <p:cNvSpPr/>
          <p:nvPr/>
        </p:nvSpPr>
        <p:spPr>
          <a:xfrm>
            <a:off x="457200" y="533400"/>
            <a:ext cx="8305800" cy="49545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НЕВЕРБАЛЬНОЕ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ОБЩЕНИЕ 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средством передачи информации являются невербальные (несловесные) знаки: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позы, 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жесты, 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мимика, 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взгляд и выражение лица,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интонации, 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территориальное расположение, 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музыка, </a:t>
            </a:r>
            <a:r>
              <a:rPr kumimoji="0" lang="ru-RU" alt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языки программирования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и т.д.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AutoShape 2"/>
          <p:cNvSpPr>
            <a:spLocks noGrp="1"/>
          </p:cNvSpPr>
          <p:nvPr>
            <p:ph type="title"/>
          </p:nvPr>
        </p:nvSpPr>
        <p:spPr>
          <a:xfrm>
            <a:off x="179388" y="260350"/>
            <a:ext cx="8964612" cy="654050"/>
          </a:xfrm>
          <a:ln/>
        </p:spPr>
        <p:txBody>
          <a:bodyPr vert="horz" wrap="square" lIns="90488" tIns="44450" rIns="90488" bIns="44450" anchor="ctr" anchorCtr="0"/>
          <a:p>
            <a:pPr eaLnBrk="1" hangingPunct="1"/>
            <a:r>
              <a:rPr lang="ru-RU" altLang="ru-RU" dirty="0">
                <a:solidFill>
                  <a:srgbClr val="FFC000"/>
                </a:solidFill>
              </a:rPr>
              <a:t>Невербальная коммуникация </a:t>
            </a:r>
            <a:endParaRPr lang="ru-RU" altLang="ru-RU" dirty="0">
              <a:solidFill>
                <a:srgbClr val="FFC000"/>
              </a:solidFill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>
          <a:xfrm>
            <a:off x="228600" y="1295400"/>
            <a:ext cx="8459788" cy="5029200"/>
          </a:xfrm>
          <a:ln/>
        </p:spPr>
        <p:txBody>
          <a:bodyPr vert="horz" wrap="square" lIns="90488" tIns="44450" rIns="90488" bIns="44450" anchor="t" anchorCtr="0"/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altLang="ru-RU" sz="2800" dirty="0">
                <a:solidFill>
                  <a:srgbClr val="FFC000"/>
                </a:solidFill>
              </a:rPr>
              <a:t>Визуальные</a:t>
            </a:r>
            <a:r>
              <a:rPr lang="ru-RU" altLang="ru-RU" sz="2800" dirty="0"/>
              <a:t> виды общения – это жесты, мимика, позы, кожные реакции, пространственно-временная организация общения, контакт глазами. </a:t>
            </a:r>
            <a:endParaRPr lang="en-US" altLang="ru-RU" sz="28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altLang="ru-RU" sz="2800" dirty="0">
                <a:solidFill>
                  <a:srgbClr val="FFC000"/>
                </a:solidFill>
              </a:rPr>
              <a:t>Акустическая</a:t>
            </a:r>
            <a:r>
              <a:rPr lang="ru-RU" altLang="ru-RU" sz="2800" dirty="0"/>
              <a:t> система: тембр голоса, диапазон, тональность ,включение в речь пауз и других средств, таких как покашливание, смех, плач и др. </a:t>
            </a:r>
            <a:endParaRPr lang="en-US" altLang="ru-RU" sz="28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altLang="ru-RU" sz="2800" dirty="0">
                <a:solidFill>
                  <a:srgbClr val="FFC000"/>
                </a:solidFill>
              </a:rPr>
              <a:t>Тактильная</a:t>
            </a:r>
            <a:r>
              <a:rPr lang="ru-RU" altLang="ru-RU" sz="2800" dirty="0"/>
              <a:t> система (такесика) - прикосновения, пожатие руки, объятия, поцелуи. </a:t>
            </a:r>
            <a:endParaRPr lang="en-US" altLang="ru-RU" sz="28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altLang="ru-RU" sz="2800" dirty="0">
                <a:solidFill>
                  <a:srgbClr val="FFC000"/>
                </a:solidFill>
              </a:rPr>
              <a:t>Ольфакторная</a:t>
            </a:r>
            <a:r>
              <a:rPr lang="ru-RU" altLang="ru-RU" sz="2800" dirty="0"/>
              <a:t> система (приятные и неприятные запахи окружающей среды; искусственные и естественные запахи человека)</a:t>
            </a:r>
            <a:endParaRPr lang="ru-RU" altLang="ru-RU" sz="2800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98438"/>
            <a:ext cx="8229600" cy="715963"/>
          </a:xfrm>
          <a:solidFill>
            <a:schemeClr val="bg2">
              <a:lumMod val="20000"/>
              <a:lumOff val="80000"/>
            </a:schemeClr>
          </a:solidFill>
        </p:spPr>
        <p:txBody>
          <a:bodyPr vert="horz" wrap="square" lIns="90488" tIns="44450" rIns="90488" bIns="4445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ru-RU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Система невербальных средств общения</a:t>
            </a:r>
            <a:endParaRPr kumimoji="0" lang="ru-RU" altLang="ru-RU" sz="32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3581400"/>
            <a:ext cx="8458200" cy="3124200"/>
          </a:xfrm>
          <a:solidFill>
            <a:schemeClr val="tx1">
              <a:lumMod val="95000"/>
            </a:schemeClr>
          </a:solidFill>
        </p:spPr>
        <p:txBody>
          <a:bodyPr vert="horz" wrap="square" lIns="90488" tIns="44450" rIns="90488" bIns="44450" numCol="1" rtlCol="0" anchor="t" anchorCtr="0" compatLnSpc="1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тон голоса, тембр, высота, скорость, интонация;</a:t>
            </a:r>
            <a:endParaRPr kumimoji="0" lang="ru-RU" alt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ваш внешний вид, ваша одежда, ваша поза, выражение вашего лица, ваша улыбка или ее отсутствие, ваш взгляд;</a:t>
            </a:r>
            <a:endParaRPr kumimoji="0" lang="ru-RU" alt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ваши движения, танцы, ваша походка, </a:t>
            </a:r>
            <a:endParaRPr kumimoji="0" lang="ru-RU" alt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глубина и скорость вашего дыхания, </a:t>
            </a:r>
            <a:endParaRPr kumimoji="0" lang="ru-RU" alt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ваши жесты во время беседы, кивки и мотания головой, направление рук и ног, </a:t>
            </a:r>
            <a:endParaRPr kumimoji="0" lang="ru-RU" alt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ru-RU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прикосновения во время беседы, рукопожатия и объятия, поведение. </a:t>
            </a:r>
            <a:endParaRPr kumimoji="0" lang="ru-RU" altLang="ru-RU" sz="24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pic>
        <p:nvPicPr>
          <p:cNvPr id="30724" name="Picture 4" descr="actorsacting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1042988"/>
            <a:ext cx="4276725" cy="2309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5" name="Picture 2" descr="http://www.psychologos.ru/images/articles/showcases/493rn6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050925"/>
            <a:ext cx="3500438" cy="2301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Picture 11" descr="Картинка 16 из 15537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733800" y="381000"/>
            <a:ext cx="4953000" cy="5976938"/>
          </a:xfrm>
          <a:ln w="9525"/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32004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ru-RU" sz="4800" b="1" kern="1200" cap="none" spc="0" normalizeH="0" baseline="0" noProof="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ЖЕСТЫ</a:t>
            </a:r>
            <a:endParaRPr kumimoji="0" lang="ru-RU" sz="4800" b="1" kern="1200" cap="none" spc="0" normalizeH="0" baseline="0" noProof="0" dirty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5"/>
          <p:cNvSpPr>
            <a:spLocks noGrp="1"/>
          </p:cNvSpPr>
          <p:nvPr>
            <p:ph type="body" sz="half" idx="1"/>
          </p:nvPr>
        </p:nvSpPr>
        <p:spPr>
          <a:xfrm>
            <a:off x="533400" y="381000"/>
            <a:ext cx="8153400" cy="1079500"/>
          </a:xfrm>
          <a:ln/>
        </p:spPr>
        <p:txBody>
          <a:bodyPr vert="horz" wrap="square" lIns="90488" tIns="44450" rIns="90488" bIns="44450" anchor="t" anchorCtr="0"/>
          <a:p>
            <a:pPr algn="just" eaLnBrk="1" hangingPunct="1">
              <a:buClrTx/>
              <a:buSzPct val="100000"/>
              <a:buFontTx/>
              <a:buNone/>
            </a:pPr>
            <a:r>
              <a:rPr sz="2800" b="1" dirty="0"/>
              <a:t>1) </a:t>
            </a:r>
            <a:r>
              <a:rPr sz="2800" b="1" dirty="0">
                <a:solidFill>
                  <a:srgbClr val="FFC000"/>
                </a:solidFill>
              </a:rPr>
              <a:t>ЖЕСТЫ-СИМВОЛЫ</a:t>
            </a:r>
            <a:r>
              <a:rPr sz="2800" dirty="0">
                <a:solidFill>
                  <a:srgbClr val="FFC000"/>
                </a:solidFill>
              </a:rPr>
              <a:t> </a:t>
            </a:r>
            <a:r>
              <a:rPr sz="2800" dirty="0"/>
              <a:t>- очень ограничены рамками той или иной культуры или местности, и являются самыми простыми приемами невербального общения. </a:t>
            </a:r>
            <a:endParaRPr sz="2800" dirty="0"/>
          </a:p>
        </p:txBody>
      </p:sp>
      <p:pic>
        <p:nvPicPr>
          <p:cNvPr id="32771" name="Picture 8" descr="post-3-12742773728314"/>
          <p:cNvPicPr>
            <a:picLocks noGrp="1" noChangeAspect="1"/>
          </p:cNvPicPr>
          <p:nvPr>
            <p:ph type="clipArt"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381000" y="2514600"/>
            <a:ext cx="5037138" cy="4005263"/>
          </a:xfrm>
          <a:ln/>
        </p:spPr>
      </p:pic>
      <p:pic>
        <p:nvPicPr>
          <p:cNvPr id="32772" name="Picture 10" descr="Картинка 8 из 141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38" y="3124200"/>
            <a:ext cx="3286125" cy="328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609600"/>
            <a:ext cx="8534400" cy="48006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Уметь общаться это значит: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уметь </a:t>
            </a: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разбираться в </a:t>
            </a:r>
            <a:r>
              <a:rPr kumimoji="0" lang="ru-RU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людях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(понимать </a:t>
            </a: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 учитывать их индивидуальность);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уметь </a:t>
            </a: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строить свою речь;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уметь слушать;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уметь выбирать эффективную стратегию взаимодействия.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40" name="Rectangle 4"/>
          <p:cNvSpPr>
            <a:spLocks noGrp="1"/>
          </p:cNvSpPr>
          <p:nvPr>
            <p:ph type="title"/>
          </p:nvPr>
        </p:nvSpPr>
        <p:spPr>
          <a:xfrm>
            <a:off x="304800" y="685800"/>
            <a:ext cx="8382000" cy="609600"/>
          </a:xfrm>
        </p:spPr>
        <p:txBody>
          <a:bodyPr vert="horz" wrap="square" lIns="90488" tIns="44450" rIns="90488" bIns="4445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2) </a:t>
            </a:r>
            <a: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Жесты – иллюстраторы </a:t>
            </a:r>
            <a:br>
              <a:rPr kumimoji="0" lang="ru-RU" alt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ru-RU" alt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используются для пояснения сказанного (например указание рукой), также являются простыми приемами невербального общения.</a:t>
            </a:r>
            <a:br>
              <a:rPr kumimoji="0" lang="ru-RU" alt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endParaRPr kumimoji="0" lang="ru-RU" sz="2000" b="1" i="0" u="none" strike="noStrike" kern="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33795" name="Rectangle 5"/>
          <p:cNvSpPr>
            <a:spLocks noGrp="1"/>
          </p:cNvSpPr>
          <p:nvPr>
            <p:ph type="body" sz="half" idx="1"/>
          </p:nvPr>
        </p:nvSpPr>
        <p:spPr>
          <a:xfrm>
            <a:off x="228600" y="1371600"/>
            <a:ext cx="5029200" cy="4092575"/>
          </a:xfrm>
          <a:ln/>
        </p:spPr>
        <p:txBody>
          <a:bodyPr vert="horz" wrap="square" lIns="90488" tIns="44450" rIns="90488" bIns="44450" anchor="t" anchorCtr="0"/>
          <a:p>
            <a:pPr eaLnBrk="1" hangingPunct="1">
              <a:lnSpc>
                <a:spcPct val="90000"/>
              </a:lnSpc>
              <a:buClrTx/>
              <a:buSzPct val="100000"/>
              <a:buFontTx/>
              <a:buNone/>
            </a:pPr>
            <a:r>
              <a:rPr sz="2400" dirty="0"/>
              <a:t>К ним относятся:  </a:t>
            </a:r>
            <a:endParaRPr sz="2400" dirty="0"/>
          </a:p>
          <a:p>
            <a:pPr eaLnBrk="1" hangingPunct="1">
              <a:lnSpc>
                <a:spcPct val="90000"/>
              </a:lnSpc>
              <a:buClrTx/>
              <a:buSzPct val="100000"/>
              <a:buFontTx/>
            </a:pPr>
            <a:r>
              <a:rPr sz="2400" dirty="0"/>
              <a:t>жесты – сообщения, указатели;</a:t>
            </a:r>
            <a:endParaRPr sz="2400" dirty="0"/>
          </a:p>
          <a:p>
            <a:pPr eaLnBrk="1" hangingPunct="1">
              <a:lnSpc>
                <a:spcPct val="90000"/>
              </a:lnSpc>
              <a:buClrTx/>
              <a:buSzPct val="100000"/>
              <a:buFontTx/>
            </a:pPr>
            <a:r>
              <a:rPr sz="2400" dirty="0"/>
              <a:t>пиктографы, то есть образные картинки (вот такого размера и т.п.);</a:t>
            </a:r>
            <a:endParaRPr sz="2400" dirty="0"/>
          </a:p>
          <a:p>
            <a:pPr eaLnBrk="1" hangingPunct="1">
              <a:lnSpc>
                <a:spcPct val="90000"/>
              </a:lnSpc>
              <a:buClrTx/>
              <a:buSzPct val="100000"/>
              <a:buFontTx/>
            </a:pPr>
            <a:r>
              <a:rPr sz="2400" dirty="0"/>
              <a:t>кинектографы – движения телом;</a:t>
            </a:r>
            <a:endParaRPr sz="2400" dirty="0"/>
          </a:p>
          <a:p>
            <a:pPr eaLnBrk="1" hangingPunct="1">
              <a:lnSpc>
                <a:spcPct val="90000"/>
              </a:lnSpc>
              <a:buClrTx/>
              <a:buSzPct val="100000"/>
              <a:buFontTx/>
            </a:pPr>
            <a:r>
              <a:rPr sz="2400" dirty="0"/>
              <a:t>жесты – биты (жесты-отмашки);</a:t>
            </a:r>
            <a:endParaRPr sz="2400" dirty="0"/>
          </a:p>
          <a:p>
            <a:pPr eaLnBrk="1" hangingPunct="1">
              <a:lnSpc>
                <a:spcPct val="90000"/>
              </a:lnSpc>
              <a:buClrTx/>
              <a:buSzPct val="100000"/>
              <a:buFontTx/>
            </a:pPr>
            <a:r>
              <a:rPr sz="2400" dirty="0"/>
              <a:t>идеографы – своеобразные движения руками, соединяющие воображаемые предметы.</a:t>
            </a:r>
            <a:endParaRPr sz="2400" dirty="0"/>
          </a:p>
        </p:txBody>
      </p:sp>
      <p:pic>
        <p:nvPicPr>
          <p:cNvPr id="33796" name="Picture 6" descr="uchiteli"/>
          <p:cNvPicPr>
            <a:picLocks noGrp="1" noChangeAspect="1"/>
          </p:cNvPicPr>
          <p:nvPr>
            <p:ph type="clipArt"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715000" y="1447800"/>
            <a:ext cx="3048000" cy="2286000"/>
          </a:xfrm>
          <a:ln w="9525"/>
        </p:spPr>
      </p:pic>
      <p:pic>
        <p:nvPicPr>
          <p:cNvPr id="7" name="Picture 4" descr="https://img.gazeta.ru/files3/126/2824126/nel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962400"/>
            <a:ext cx="2995613" cy="2386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8" y="5257800"/>
            <a:ext cx="3714750" cy="1435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4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  <a:ln/>
        </p:spPr>
        <p:txBody>
          <a:bodyPr vert="horz" wrap="square" lIns="90488" tIns="44450" rIns="90488" bIns="44450" anchor="ctr" anchorCtr="0"/>
          <a:p>
            <a:pPr eaLnBrk="1" hangingPunct="1"/>
            <a:r>
              <a:rPr sz="3600" dirty="0">
                <a:solidFill>
                  <a:srgbClr val="FFC000"/>
                </a:solidFill>
              </a:rPr>
              <a:t>3) Жесты – регуляторы</a:t>
            </a:r>
            <a:endParaRPr sz="3600" dirty="0"/>
          </a:p>
        </p:txBody>
      </p:sp>
      <p:sp>
        <p:nvSpPr>
          <p:cNvPr id="34819" name="Rectangle 5"/>
          <p:cNvSpPr>
            <a:spLocks noGrp="1"/>
          </p:cNvSpPr>
          <p:nvPr>
            <p:ph type="body" sz="half" idx="1"/>
          </p:nvPr>
        </p:nvSpPr>
        <p:spPr>
          <a:xfrm>
            <a:off x="304800" y="1066800"/>
            <a:ext cx="8588375" cy="1223963"/>
          </a:xfrm>
          <a:ln/>
        </p:spPr>
        <p:txBody>
          <a:bodyPr vert="horz" wrap="square" lIns="90488" tIns="44450" rIns="90488" bIns="44450" anchor="t" anchorCtr="0"/>
          <a:p>
            <a:pPr algn="just" eaLnBrk="1" hangingPunct="1">
              <a:buClrTx/>
              <a:buSzPct val="100000"/>
              <a:buFontTx/>
              <a:buNone/>
            </a:pPr>
            <a:r>
              <a:rPr sz="2800" dirty="0"/>
              <a:t>Они выражают отношение говорящего к чему — либо. Это улыбка, кивок головой, целенаправленные движения руками.</a:t>
            </a:r>
            <a:endParaRPr sz="2800" dirty="0"/>
          </a:p>
        </p:txBody>
      </p:sp>
      <p:pic>
        <p:nvPicPr>
          <p:cNvPr id="34820" name="Picture 8" descr="szkolenie2"/>
          <p:cNvPicPr>
            <a:picLocks noGrp="1" noChangeAspect="1"/>
          </p:cNvPicPr>
          <p:nvPr>
            <p:ph type="clipArt"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3733800" y="2819400"/>
            <a:ext cx="5040313" cy="3360738"/>
          </a:xfrm>
          <a:ln/>
        </p:spPr>
      </p:pic>
      <p:pic>
        <p:nvPicPr>
          <p:cNvPr id="34821" name="Picture 5" descr="2225c7a5ed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2830513" cy="4154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4"/>
          <p:cNvSpPr>
            <a:spLocks noGrp="1"/>
          </p:cNvSpPr>
          <p:nvPr>
            <p:ph type="title"/>
          </p:nvPr>
        </p:nvSpPr>
        <p:spPr>
          <a:xfrm>
            <a:off x="0" y="304800"/>
            <a:ext cx="4953000" cy="609600"/>
          </a:xfrm>
          <a:ln/>
        </p:spPr>
        <p:txBody>
          <a:bodyPr vert="horz" wrap="square" lIns="90488" tIns="44450" rIns="90488" bIns="44450" anchor="ctr" anchorCtr="0"/>
          <a:p>
            <a:pPr eaLnBrk="1" hangingPunct="1"/>
            <a:r>
              <a:rPr sz="3600" dirty="0">
                <a:solidFill>
                  <a:srgbClr val="FFC000"/>
                </a:solidFill>
              </a:rPr>
              <a:t>4) Жесты – адапторы </a:t>
            </a:r>
            <a:endParaRPr sz="3600" dirty="0">
              <a:solidFill>
                <a:srgbClr val="FFC000"/>
              </a:solidFill>
            </a:endParaRPr>
          </a:p>
        </p:txBody>
      </p:sp>
      <p:sp>
        <p:nvSpPr>
          <p:cNvPr id="35843" name="Rectangle 5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3733800" cy="4876800"/>
          </a:xfrm>
          <a:ln/>
        </p:spPr>
        <p:txBody>
          <a:bodyPr vert="horz" wrap="square" lIns="90488" tIns="44450" rIns="90488" bIns="44450" anchor="t" anchorCtr="0"/>
          <a:p>
            <a:pPr marL="0" indent="0" eaLnBrk="1" hangingPunct="1">
              <a:buClrTx/>
              <a:buSzPct val="100000"/>
              <a:buFontTx/>
              <a:buNone/>
            </a:pPr>
            <a:r>
              <a:rPr sz="2400" dirty="0"/>
              <a:t>это специфические привычки человека. </a:t>
            </a:r>
            <a:endParaRPr sz="2400" dirty="0"/>
          </a:p>
          <a:p>
            <a:pPr marL="0" indent="0" eaLnBrk="1" hangingPunct="1">
              <a:buClrTx/>
              <a:buSzPct val="100000"/>
              <a:buFontTx/>
              <a:buNone/>
            </a:pPr>
            <a:r>
              <a:rPr sz="2400" dirty="0"/>
              <a:t>Чаще всего они связаны с движением руками. Разделяются на три группы: почесывание; касание и пошлепывание партнера; перебирание отдельных предметов, находящихся под рукой.</a:t>
            </a:r>
            <a:endParaRPr sz="2400" dirty="0"/>
          </a:p>
        </p:txBody>
      </p:sp>
      <p:pic>
        <p:nvPicPr>
          <p:cNvPr id="35844" name="Picture 4" descr="97b11797715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5400" y="457200"/>
            <a:ext cx="3829050" cy="2647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13" y="3429000"/>
            <a:ext cx="2284412" cy="3276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4"/>
          <p:cNvSpPr>
            <a:spLocks noGrp="1"/>
          </p:cNvSpPr>
          <p:nvPr>
            <p:ph type="title"/>
          </p:nvPr>
        </p:nvSpPr>
        <p:spPr>
          <a:xfrm>
            <a:off x="838200" y="381000"/>
            <a:ext cx="7848600" cy="846138"/>
          </a:xfrm>
          <a:ln/>
        </p:spPr>
        <p:txBody>
          <a:bodyPr vert="horz" wrap="square" lIns="90488" tIns="44450" rIns="90488" bIns="44450" anchor="ctr" anchorCtr="0"/>
          <a:p>
            <a:pPr eaLnBrk="1" hangingPunct="1"/>
            <a:r>
              <a:rPr sz="3600" dirty="0">
                <a:solidFill>
                  <a:srgbClr val="FFC000"/>
                </a:solidFill>
              </a:rPr>
              <a:t>5) Жесты – аффекторы </a:t>
            </a:r>
            <a:endParaRPr sz="3600" dirty="0">
              <a:solidFill>
                <a:srgbClr val="FFC000"/>
              </a:solidFill>
            </a:endParaRPr>
          </a:p>
        </p:txBody>
      </p:sp>
      <p:sp>
        <p:nvSpPr>
          <p:cNvPr id="36867" name="Rectangle 5"/>
          <p:cNvSpPr>
            <a:spLocks noGrp="1"/>
          </p:cNvSpPr>
          <p:nvPr>
            <p:ph type="body" sz="half" idx="1"/>
          </p:nvPr>
        </p:nvSpPr>
        <p:spPr>
          <a:xfrm>
            <a:off x="533400" y="2514600"/>
            <a:ext cx="3894138" cy="1828800"/>
          </a:xfrm>
          <a:ln/>
        </p:spPr>
        <p:txBody>
          <a:bodyPr vert="horz" wrap="square" lIns="90488" tIns="44450" rIns="90488" bIns="44450" anchor="t" anchorCtr="0"/>
          <a:p>
            <a:pPr marL="0" indent="0" eaLnBrk="1" hangingPunct="1">
              <a:buClrTx/>
              <a:buSzPct val="100000"/>
              <a:buFontTx/>
              <a:buNone/>
            </a:pPr>
            <a:r>
              <a:rPr sz="2800" dirty="0"/>
              <a:t>Эти жесты выражают через движение тела и мышц лица определенные эмоции.</a:t>
            </a:r>
            <a:endParaRPr sz="2800" dirty="0"/>
          </a:p>
        </p:txBody>
      </p:sp>
      <p:pic>
        <p:nvPicPr>
          <p:cNvPr id="36868" name="Picture 8" descr="Картинка 3 из 13095"/>
          <p:cNvPicPr>
            <a:picLocks noGrp="1" noChangeAspect="1"/>
          </p:cNvPicPr>
          <p:nvPr>
            <p:ph type="clipArt"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715000" y="1371600"/>
            <a:ext cx="2941638" cy="4857750"/>
          </a:xfrm>
          <a:ln/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7"/>
          <p:cNvSpPr>
            <a:spLocks noGrp="1"/>
          </p:cNvSpPr>
          <p:nvPr>
            <p:ph type="title"/>
          </p:nvPr>
        </p:nvSpPr>
        <p:spPr>
          <a:xfrm>
            <a:off x="533400" y="228600"/>
            <a:ext cx="8305800" cy="609600"/>
          </a:xfrm>
          <a:ln/>
        </p:spPr>
        <p:txBody>
          <a:bodyPr vert="horz" wrap="square" lIns="90488" tIns="44450" rIns="90488" bIns="44450" anchor="ctr" anchorCtr="0"/>
          <a:p>
            <a:pPr eaLnBrk="1" hangingPunct="1"/>
            <a:r>
              <a:rPr sz="3600" dirty="0">
                <a:solidFill>
                  <a:srgbClr val="FFC000"/>
                </a:solidFill>
              </a:rPr>
              <a:t>6) Жесты – эмблемы</a:t>
            </a:r>
            <a:endParaRPr sz="3600" dirty="0">
              <a:solidFill>
                <a:srgbClr val="FFC000"/>
              </a:solidFill>
            </a:endParaRPr>
          </a:p>
        </p:txBody>
      </p:sp>
      <p:sp>
        <p:nvSpPr>
          <p:cNvPr id="37891" name="Rectangle 9"/>
          <p:cNvSpPr>
            <a:spLocks noGrp="1"/>
          </p:cNvSpPr>
          <p:nvPr>
            <p:ph type="body" sz="half" idx="2"/>
          </p:nvPr>
        </p:nvSpPr>
        <p:spPr>
          <a:xfrm>
            <a:off x="304800" y="990600"/>
            <a:ext cx="8520113" cy="1081088"/>
          </a:xfrm>
          <a:ln/>
        </p:spPr>
        <p:txBody>
          <a:bodyPr vert="horz" wrap="square" lIns="90488" tIns="44450" rIns="90488" bIns="44450" anchor="t" anchorCtr="0"/>
          <a:p>
            <a:pPr marL="0" indent="0" algn="just" eaLnBrk="1" hangingPunct="1">
              <a:lnSpc>
                <a:spcPct val="90000"/>
              </a:lnSpc>
              <a:buClrTx/>
              <a:buSzPct val="100000"/>
              <a:buFontTx/>
              <a:buNone/>
            </a:pPr>
            <a:r>
              <a:rPr sz="2400" dirty="0"/>
              <a:t>Это своеобразные заменители слов и фраз. Например: рука, поднятая над головой,  во многих случаях означает «до свидания».</a:t>
            </a:r>
            <a:endParaRPr sz="2400" dirty="0"/>
          </a:p>
        </p:txBody>
      </p:sp>
      <p:pic>
        <p:nvPicPr>
          <p:cNvPr id="37892" name="Picture 11" descr="showImage"/>
          <p:cNvPicPr>
            <a:picLocks noGrp="1" noChangeAspect="1"/>
          </p:cNvPicPr>
          <p:nvPr>
            <p:ph type="clipArt"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0" y="2286000"/>
            <a:ext cx="5761038" cy="4429125"/>
          </a:xfrm>
          <a:ln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8" y="228600"/>
            <a:ext cx="8432800" cy="6324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newsfla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8" name="Picture 4" descr="i_0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0"/>
            <a:ext cx="8458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Овал 1"/>
          <p:cNvSpPr/>
          <p:nvPr/>
        </p:nvSpPr>
        <p:spPr>
          <a:xfrm>
            <a:off x="3733800" y="3429000"/>
            <a:ext cx="16764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эмоций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Объект 2"/>
          <p:cNvSpPr>
            <a:spLocks noGrp="1"/>
          </p:cNvSpPr>
          <p:nvPr>
            <p:ph idx="1"/>
          </p:nvPr>
        </p:nvSpPr>
        <p:spPr>
          <a:xfrm>
            <a:off x="392113" y="330200"/>
            <a:ext cx="8664575" cy="2043113"/>
          </a:xfrm>
          <a:ln/>
        </p:spPr>
        <p:txBody>
          <a:bodyPr vert="horz" wrap="square" lIns="90488" tIns="44450" rIns="90488" bIns="44450" anchor="t" anchorCtr="0"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b="1" dirty="0">
                <a:cs typeface="Times New Roman" pitchFamily="18" charset="0"/>
              </a:rPr>
              <a:t>Мимика </a:t>
            </a:r>
            <a:r>
              <a:rPr dirty="0">
                <a:cs typeface="Times New Roman" pitchFamily="18" charset="0"/>
              </a:rPr>
              <a:t>— это выразительные изменения лица. В ней отражаются: психические состояния человека, отношение к окружающему</a:t>
            </a:r>
            <a:endParaRPr dirty="0">
              <a:cs typeface="Times New Roman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4096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085975"/>
            <a:ext cx="7315200" cy="457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571500"/>
            <a:ext cx="8345488" cy="567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7" name="Прямоугольник 1"/>
          <p:cNvSpPr/>
          <p:nvPr/>
        </p:nvSpPr>
        <p:spPr>
          <a:xfrm>
            <a:off x="4924425" y="5105400"/>
            <a:ext cx="3792538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ru-RU" dirty="0">
                <a:solidFill>
                  <a:srgbClr val="002060"/>
                </a:solidFill>
                <a:latin typeface="Bookman Old Style" pitchFamily="18" charset="0"/>
              </a:rPr>
              <a:t>глаза спокойные, уголки губ приподняты и обычно отведены назад</a:t>
            </a:r>
            <a:endParaRPr dirty="0">
              <a:latin typeface="Arial" panose="02080604020202020204" pitchFamily="34" charset="0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1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38" y="642938"/>
            <a:ext cx="8226425" cy="5834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488" tIns="44450" rIns="90488" bIns="44450" anchor="ctr" anchorCtr="0"/>
          <a:p>
            <a:r>
              <a:rPr dirty="0"/>
              <a:t>Структура общения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1148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100000"/>
              <a:buFontTx/>
              <a:buAutoNum type="arabicPeriod"/>
              <a:defRPr/>
            </a:pP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ПЕРЦЕПТИВНАЯ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восприятие друг друг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и установление взаимопонимания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+mj-lt"/>
              <a:buAutoNum type="arabicPeriod"/>
              <a:defRPr/>
            </a:pP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КОММУНИКАТИВНАЯ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обмен информацией </a:t>
            </a:r>
            <a:endParaRPr kumimoji="0" lang="ru-RU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Pct val="100000"/>
              <a:buFont typeface="+mj-lt"/>
              <a:buAutoNum type="arabicPeriod"/>
              <a:defRPr/>
            </a:pP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ИНТЕРАКТИВНАЯ 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организация 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взаимодействия между индивидами, т.е. обмен не только знаниями и идеями, но и 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действиями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(поведенческий аспект)</a:t>
            </a:r>
            <a:endParaRPr kumimoji="0" lang="ru-RU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ru-RU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charRg st="66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charRg st="101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20"/>
                            </p:stCondLst>
                            <p:childTnLst>
                              <p:par>
                                <p:cTn id="12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8600"/>
            <a:ext cx="7815263" cy="5541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4800600" y="5032375"/>
            <a:ext cx="3886200" cy="120015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широко открытые глаза, уголки губ опущены и несколько отведены назад, рот может быть открыт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925" y="571500"/>
            <a:ext cx="7958138" cy="5643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8" y="149225"/>
            <a:ext cx="8848725" cy="6403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Прямоугольник 1"/>
          <p:cNvSpPr/>
          <p:nvPr/>
        </p:nvSpPr>
        <p:spPr>
          <a:xfrm>
            <a:off x="5334000" y="5181600"/>
            <a:ext cx="3352800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ru-RU" dirty="0">
                <a:solidFill>
                  <a:srgbClr val="002060"/>
                </a:solidFill>
                <a:latin typeface="Bookman Old Style" pitchFamily="18" charset="0"/>
              </a:rPr>
              <a:t>брови сведены, глаза потухшие; часто уголки губ слегка опущены</a:t>
            </a:r>
            <a:endParaRPr dirty="0">
              <a:latin typeface="Arial" panose="02080604020202020204" pitchFamily="34" charset="0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8" y="304800"/>
            <a:ext cx="8810625" cy="624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Прямоугольник 1"/>
          <p:cNvSpPr/>
          <p:nvPr/>
        </p:nvSpPr>
        <p:spPr>
          <a:xfrm>
            <a:off x="5257800" y="4876800"/>
            <a:ext cx="3505200" cy="979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80000"/>
              </a:lnSpc>
            </a:pPr>
            <a:r>
              <a:rPr lang="ru-RU" altLang="ru-RU" dirty="0">
                <a:solidFill>
                  <a:srgbClr val="002060"/>
                </a:solidFill>
                <a:latin typeface="Bookman Old Style" pitchFamily="18" charset="0"/>
              </a:rPr>
              <a:t>брови опущены, нос сморщен, нижняя губа выпячена или приподнята и сомкнута с верхней губой</a:t>
            </a:r>
            <a:endParaRPr lang="ru-RU" altLang="ru-RU" dirty="0">
              <a:solidFill>
                <a:srgbClr val="00206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913" y="304800"/>
            <a:ext cx="8594725" cy="609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1" name="Прямоугольник 2"/>
          <p:cNvSpPr/>
          <p:nvPr/>
        </p:nvSpPr>
        <p:spPr>
          <a:xfrm>
            <a:off x="5410200" y="5181600"/>
            <a:ext cx="3352800" cy="979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80000"/>
              </a:lnSpc>
            </a:pPr>
            <a:r>
              <a:rPr lang="ru-RU" altLang="ru-RU" dirty="0">
                <a:solidFill>
                  <a:srgbClr val="002060"/>
                </a:solidFill>
                <a:latin typeface="Bookman Old Style" pitchFamily="18" charset="0"/>
              </a:rPr>
              <a:t>брови опущены вниз, морщины на лбу изогнуты, глаза прищурены, губы сомкнуты, зубы сжаты; </a:t>
            </a:r>
            <a:endParaRPr lang="ru-RU" altLang="ru-RU" dirty="0">
              <a:solidFill>
                <a:srgbClr val="00206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7250" cy="2697163"/>
          </a:xfrm>
        </p:spPr>
        <p:txBody>
          <a:bodyPr vert="horz" wrap="square" lIns="90488" tIns="44450" rIns="90488" bIns="44450" numCol="1" anchor="ctr" anchorCtr="0" compatLnSpc="1">
            <a:normAutofit fontScale="9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ru-RU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br>
              <a:rPr kumimoji="0" lang="ru-RU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ru-RU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 искренности человеческих эмоций обычно говорит симметрия в отображении чувства на лице. </a:t>
            </a:r>
            <a:br>
              <a:rPr kumimoji="0" lang="ru-RU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ru-RU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Чем сильнее фальшь, тем более разнятся мимикой его правая и левая половины.</a:t>
            </a:r>
            <a:b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ru-RU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9155" name="Содержимое 3" descr="https://im1-tub-ru.yandex.net/i?id=40560d1e35fdd7e33ebb98a6939cc06f&amp;n=33&amp;h=215&amp;w=432"/>
          <p:cNvPicPr>
            <a:picLocks noGrp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752600" y="3276600"/>
            <a:ext cx="6059488" cy="3200400"/>
          </a:xfrm>
          <a:ln/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Заголовок 3"/>
          <p:cNvSpPr>
            <a:spLocks noGrp="1"/>
          </p:cNvSpPr>
          <p:nvPr>
            <p:ph type="title"/>
          </p:nvPr>
        </p:nvSpPr>
        <p:spPr>
          <a:xfrm>
            <a:off x="228600" y="333375"/>
            <a:ext cx="8745538" cy="1143000"/>
          </a:xfrm>
          <a:ln/>
        </p:spPr>
        <p:txBody>
          <a:bodyPr vert="horz" wrap="square" lIns="90488" tIns="44450" rIns="90488" bIns="44450" anchor="ctr" anchorCtr="0"/>
          <a:p>
            <a:pPr marL="365125" indent="-282575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sz="2800" dirty="0">
                <a:cs typeface="Times New Roman" pitchFamily="18" charset="0"/>
              </a:rPr>
              <a:t>В профессиональной деятельности мимика используется для:</a:t>
            </a:r>
            <a:br>
              <a:rPr sz="2800" dirty="0">
                <a:latin typeface="Calibri" pitchFamily="34" charset="0"/>
                <a:cs typeface="Calibri" pitchFamily="34" charset="0"/>
              </a:rPr>
            </a:br>
            <a:endParaRPr sz="2800" dirty="0"/>
          </a:p>
        </p:txBody>
      </p:sp>
      <p:sp>
        <p:nvSpPr>
          <p:cNvPr id="50179" name="Объект 2"/>
          <p:cNvSpPr>
            <a:spLocks noGrp="1"/>
          </p:cNvSpPr>
          <p:nvPr>
            <p:ph idx="1"/>
          </p:nvPr>
        </p:nvSpPr>
        <p:spPr>
          <a:xfrm>
            <a:off x="228600" y="1371600"/>
            <a:ext cx="8705850" cy="5257800"/>
          </a:xfrm>
          <a:ln/>
        </p:spPr>
        <p:txBody>
          <a:bodyPr vert="horz" wrap="square" lIns="90488" tIns="44450" rIns="90488" bIns="44450" anchor="t" anchorCtr="0"/>
          <a:p>
            <a:pPr marL="0" indent="0" defTabSz="91440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sz="2000" dirty="0">
                <a:cs typeface="Times New Roman" pitchFamily="18" charset="0"/>
              </a:rPr>
              <a:t>усиления речевого высказывания(</a:t>
            </a:r>
            <a:r>
              <a:rPr sz="2000" i="1" dirty="0">
                <a:cs typeface="Times New Roman" pitchFamily="18" charset="0"/>
              </a:rPr>
              <a:t>отношение говорящего к произносимым словам:</a:t>
            </a:r>
            <a:r>
              <a:rPr sz="2000" dirty="0">
                <a:cs typeface="Times New Roman" pitchFamily="18" charset="0"/>
              </a:rPr>
              <a:t> их значимость для говорящего, веру в то, что он говорит, как сам понимает то, что говорит, как понимает слушающего и др.;);</a:t>
            </a:r>
            <a:endParaRPr sz="2000" dirty="0">
              <a:latin typeface="Calibri" pitchFamily="34" charset="0"/>
              <a:cs typeface="Calibri" pitchFamily="34" charset="0"/>
            </a:endParaRPr>
          </a:p>
          <a:p>
            <a:pPr marL="0" indent="0" defTabSz="914400">
              <a:lnSpc>
                <a:spcPct val="11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000" dirty="0">
                <a:cs typeface="Times New Roman" pitchFamily="18" charset="0"/>
              </a:rPr>
              <a:t>воздействия на собеседника;</a:t>
            </a:r>
            <a:endParaRPr sz="2000" dirty="0">
              <a:latin typeface="Calibri" pitchFamily="34" charset="0"/>
              <a:cs typeface="Calibri" pitchFamily="34" charset="0"/>
            </a:endParaRPr>
          </a:p>
          <a:p>
            <a:pPr marL="0" indent="0" defTabSz="914400">
              <a:lnSpc>
                <a:spcPct val="11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000" dirty="0">
                <a:cs typeface="Times New Roman" pitchFamily="18" charset="0"/>
              </a:rPr>
              <a:t>установления психологического контакта;</a:t>
            </a:r>
            <a:endParaRPr sz="2000" dirty="0">
              <a:latin typeface="Calibri" pitchFamily="34" charset="0"/>
              <a:cs typeface="Times New Roman" pitchFamily="18" charset="0"/>
            </a:endParaRPr>
          </a:p>
          <a:p>
            <a:pPr marL="0" indent="0" defTabSz="914400">
              <a:lnSpc>
                <a:spcPct val="11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000" dirty="0">
                <a:cs typeface="Times New Roman" pitchFamily="18" charset="0"/>
              </a:rPr>
              <a:t>формирования впечатления о себе и своей позиции в разговоре (внимательность, волевую собранность, решимость, непреклонность, неуверенность в себе, растерянность, самодовольство)</a:t>
            </a:r>
            <a:endParaRPr sz="2000" dirty="0">
              <a:latin typeface="Calibri" pitchFamily="34" charset="0"/>
              <a:cs typeface="Calibri" pitchFamily="34" charset="0"/>
            </a:endParaRPr>
          </a:p>
          <a:p>
            <a:pPr marL="0" indent="0" defTabSz="914400">
              <a:lnSpc>
                <a:spcPct val="11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000" dirty="0">
                <a:cs typeface="Times New Roman" pitchFamily="18" charset="0"/>
              </a:rPr>
              <a:t>маскировки собственного психического состояния и отношения к происходящему (радость, удовлетворение, внимательность, скуку, досаду, усталость, удивление, волнение, напряжение, гнев, растерянность и пр.;);</a:t>
            </a:r>
            <a:endParaRPr sz="2000" dirty="0">
              <a:latin typeface="Calibri" pitchFamily="34" charset="0"/>
              <a:cs typeface="Calibri" pitchFamily="34" charset="0"/>
            </a:endParaRPr>
          </a:p>
          <a:p>
            <a:pPr marL="0" indent="0" defTabSz="914400">
              <a:lnSpc>
                <a:spcPct val="11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000" dirty="0">
                <a:cs typeface="Times New Roman" pitchFamily="18" charset="0"/>
              </a:rPr>
              <a:t>улучшения самочувствия.</a:t>
            </a:r>
            <a:endParaRPr sz="2000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>
          <a:xfrm>
            <a:off x="1403350" y="404813"/>
            <a:ext cx="7497763" cy="1143000"/>
          </a:xfrm>
          <a:ln/>
        </p:spPr>
        <p:txBody>
          <a:bodyPr vert="horz" wrap="square" lIns="90488" tIns="44450" rIns="90488" bIns="44450" anchor="ctr" anchorCtr="0"/>
          <a:p>
            <a:pPr>
              <a:lnSpc>
                <a:spcPct val="115000"/>
              </a:lnSpc>
              <a:spcAft>
                <a:spcPts val="1000"/>
              </a:spcAft>
            </a:pPr>
            <a:r>
              <a:rPr sz="2800" dirty="0">
                <a:cs typeface="Times New Roman" pitchFamily="18" charset="0"/>
              </a:rPr>
              <a:t>Особой эмоциональной выразительностью отличаются губы человека</a:t>
            </a:r>
            <a:endParaRPr sz="2800" dirty="0"/>
          </a:p>
        </p:txBody>
      </p:sp>
      <p:sp>
        <p:nvSpPr>
          <p:cNvPr id="51203" name="Объект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0488" tIns="44450" rIns="90488" bIns="44450" anchor="t" anchorCtr="0"/>
          <a:p>
            <a:pPr defTabSz="914400">
              <a:lnSpc>
                <a:spcPct val="9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200" dirty="0">
                <a:cs typeface="Times New Roman" pitchFamily="18" charset="0"/>
              </a:rPr>
              <a:t>чрезмерная улыбчивость — потребность в одобрении;</a:t>
            </a:r>
            <a:endParaRPr sz="2200" dirty="0">
              <a:cs typeface="Calibri" pitchFamily="34" charset="0"/>
            </a:endParaRPr>
          </a:p>
          <a:p>
            <a:pPr defTabSz="914400">
              <a:lnSpc>
                <a:spcPct val="9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200" dirty="0">
                <a:cs typeface="Times New Roman" pitchFamily="18" charset="0"/>
              </a:rPr>
              <a:t>кривая улыбка — знак контролируемой нервозности;</a:t>
            </a:r>
            <a:endParaRPr sz="2200" dirty="0">
              <a:cs typeface="Calibri" pitchFamily="34" charset="0"/>
            </a:endParaRPr>
          </a:p>
          <a:p>
            <a:pPr defTabSz="914400">
              <a:lnSpc>
                <a:spcPct val="9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200" dirty="0">
                <a:cs typeface="Times New Roman" pitchFamily="18" charset="0"/>
              </a:rPr>
              <a:t>улыбка при приподнятых бровях — готовность подчиниться;</a:t>
            </a:r>
            <a:endParaRPr sz="2200" dirty="0">
              <a:cs typeface="Calibri" pitchFamily="34" charset="0"/>
            </a:endParaRPr>
          </a:p>
          <a:p>
            <a:pPr defTabSz="914400">
              <a:lnSpc>
                <a:spcPct val="9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200" dirty="0">
                <a:cs typeface="Times New Roman" pitchFamily="18" charset="0"/>
              </a:rPr>
              <a:t>улыбка при опущенных бровях — выказывание превосходства;</a:t>
            </a:r>
            <a:endParaRPr sz="2200" dirty="0">
              <a:cs typeface="Calibri" pitchFamily="34" charset="0"/>
            </a:endParaRPr>
          </a:p>
          <a:p>
            <a:pPr defTabSz="914400">
              <a:lnSpc>
                <a:spcPct val="9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200" dirty="0">
                <a:cs typeface="Times New Roman" pitchFamily="18" charset="0"/>
              </a:rPr>
              <a:t>улыбка без подъема нижних век — неискренность;</a:t>
            </a:r>
            <a:endParaRPr sz="2200" dirty="0">
              <a:cs typeface="Calibri" pitchFamily="34" charset="0"/>
            </a:endParaRPr>
          </a:p>
          <a:p>
            <a:pPr defTabSz="914400">
              <a:lnSpc>
                <a:spcPct val="95000"/>
              </a:lnSpc>
              <a:spcAft>
                <a:spcPts val="1000"/>
              </a:spcAft>
              <a:buFont typeface="Symbol" pitchFamily="18" charset="2"/>
              <a:buChar char=""/>
              <a:tabLst>
                <a:tab pos="457200" algn="l"/>
              </a:tabLst>
            </a:pPr>
            <a:r>
              <a:rPr sz="2200" dirty="0">
                <a:cs typeface="Times New Roman" pitchFamily="18" charset="0"/>
              </a:rPr>
              <a:t>улыбка с постоянным расширением глаз без их закрывания — угроза.</a:t>
            </a:r>
            <a:endParaRPr sz="2200" dirty="0">
              <a:cs typeface="Calibri" pitchFamily="34" charset="0"/>
            </a:endParaRPr>
          </a:p>
          <a:p>
            <a:pPr defTabSz="914400">
              <a:lnSpc>
                <a:spcPct val="80000"/>
              </a:lnSpc>
              <a:buChar char="•"/>
              <a:tabLst>
                <a:tab pos="457200" algn="l"/>
              </a:tabLst>
            </a:pPr>
            <a:endParaRPr sz="2700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ext Box 3"/>
          <p:cNvSpPr txBox="1"/>
          <p:nvPr/>
        </p:nvSpPr>
        <p:spPr>
          <a:xfrm>
            <a:off x="592138" y="1865313"/>
            <a:ext cx="811212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dirty="0">
              <a:latin typeface="Arial" panose="02080604020202020204" pitchFamily="34" charset="0"/>
            </a:endParaRPr>
          </a:p>
        </p:txBody>
      </p:sp>
      <p:sp>
        <p:nvSpPr>
          <p:cNvPr id="393222" name="Text Box 6" descr="Папирус"/>
          <p:cNvSpPr txBox="1">
            <a:spLocks noChangeArrowheads="1"/>
          </p:cNvSpPr>
          <p:nvPr/>
        </p:nvSpPr>
        <p:spPr bwMode="auto">
          <a:xfrm>
            <a:off x="304800" y="457200"/>
            <a:ext cx="8610600" cy="13843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marR="0" algn="ctr" defTabSz="914400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ru-RU" sz="2400" b="1" u="sng" kern="1200" cap="none" spc="0" normalizeH="0" baseline="0" noProof="0" dirty="0">
                <a:latin typeface="+mn-lt"/>
                <a:ea typeface="+mn-ea"/>
                <a:cs typeface="+mn-cs"/>
              </a:rPr>
              <a:t>Контакт</a:t>
            </a:r>
            <a:r>
              <a:rPr kumimoji="0" lang="ru-RU" sz="2400" kern="1200" cap="none" spc="0" normalizeH="0" baseline="0" noProof="0" dirty="0">
                <a:latin typeface="+mn-lt"/>
                <a:ea typeface="+mn-ea"/>
                <a:cs typeface="+mn-cs"/>
              </a:rPr>
              <a:t> – это процесс организации личностью своего поведения в определенном пространстве и времени с использованием невербальных и вербальных средств общения, целью которого является установление особых положительных или нейтральных отношений с партнером</a:t>
            </a:r>
            <a:endParaRPr kumimoji="0" lang="ru-RU" sz="2400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grpSp>
        <p:nvGrpSpPr>
          <p:cNvPr id="52228" name="Группа 4"/>
          <p:cNvGrpSpPr/>
          <p:nvPr/>
        </p:nvGrpSpPr>
        <p:grpSpPr>
          <a:xfrm>
            <a:off x="592138" y="2514600"/>
            <a:ext cx="7789862" cy="3352800"/>
            <a:chOff x="3148013" y="4652963"/>
            <a:chExt cx="5843587" cy="1975393"/>
          </a:xfrm>
        </p:grpSpPr>
        <p:sp>
          <p:nvSpPr>
            <p:cNvPr id="52230" name="Line 18"/>
            <p:cNvSpPr/>
            <p:nvPr/>
          </p:nvSpPr>
          <p:spPr>
            <a:xfrm>
              <a:off x="3148013" y="6016625"/>
              <a:ext cx="5834062" cy="0"/>
            </a:xfrm>
            <a:prstGeom prst="line">
              <a:avLst/>
            </a:prstGeom>
            <a:ln w="76200" cap="flat" cmpd="tri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2231" name="Text Box 19"/>
            <p:cNvSpPr txBox="1"/>
            <p:nvPr/>
          </p:nvSpPr>
          <p:spPr>
            <a:xfrm>
              <a:off x="3259137" y="4997905"/>
              <a:ext cx="1439863" cy="62560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dirty="0">
                  <a:latin typeface="Arial" panose="02080604020202020204" pitchFamily="34" charset="0"/>
                </a:rPr>
                <a:t>Расстояние интимное</a:t>
              </a:r>
              <a:endParaRPr dirty="0">
                <a:latin typeface="Arial" panose="02080604020202020204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dirty="0">
                  <a:latin typeface="Arial" panose="02080604020202020204" pitchFamily="34" charset="0"/>
                </a:rPr>
                <a:t>от 0 до 45 см</a:t>
              </a:r>
              <a:endParaRPr dirty="0">
                <a:latin typeface="Arial" panose="02080604020202020204" pitchFamily="34" charset="0"/>
              </a:endParaRPr>
            </a:p>
          </p:txBody>
        </p:sp>
        <p:sp>
          <p:nvSpPr>
            <p:cNvPr id="52232" name="Text Box 20"/>
            <p:cNvSpPr txBox="1"/>
            <p:nvPr/>
          </p:nvSpPr>
          <p:spPr>
            <a:xfrm>
              <a:off x="4660900" y="5024438"/>
              <a:ext cx="1439863" cy="62560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dirty="0">
                  <a:latin typeface="Arial" panose="02080604020202020204" pitchFamily="34" charset="0"/>
                </a:rPr>
                <a:t>Расстояние личное</a:t>
              </a:r>
              <a:endParaRPr dirty="0">
                <a:latin typeface="Arial" panose="02080604020202020204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dirty="0">
                  <a:latin typeface="Arial" panose="02080604020202020204" pitchFamily="34" charset="0"/>
                </a:rPr>
                <a:t>от 45 до 120 см</a:t>
              </a:r>
              <a:endParaRPr dirty="0">
                <a:latin typeface="Arial" panose="02080604020202020204" pitchFamily="34" charset="0"/>
              </a:endParaRPr>
            </a:p>
          </p:txBody>
        </p:sp>
        <p:sp>
          <p:nvSpPr>
            <p:cNvPr id="52233" name="Text Box 21"/>
            <p:cNvSpPr txBox="1"/>
            <p:nvPr/>
          </p:nvSpPr>
          <p:spPr>
            <a:xfrm>
              <a:off x="6062663" y="5024438"/>
              <a:ext cx="1511300" cy="62560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dirty="0">
                  <a:latin typeface="Arial" panose="02080604020202020204" pitchFamily="34" charset="0"/>
                </a:rPr>
                <a:t>Расстояние социальное</a:t>
              </a:r>
              <a:endParaRPr dirty="0">
                <a:latin typeface="Arial" panose="02080604020202020204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dirty="0">
                  <a:latin typeface="Arial" panose="02080604020202020204" pitchFamily="34" charset="0"/>
                </a:rPr>
                <a:t>от 120 до 400 см</a:t>
              </a:r>
              <a:endParaRPr dirty="0">
                <a:latin typeface="Arial" panose="02080604020202020204" pitchFamily="34" charset="0"/>
              </a:endParaRPr>
            </a:p>
          </p:txBody>
        </p:sp>
        <p:sp>
          <p:nvSpPr>
            <p:cNvPr id="52234" name="Text Box 22"/>
            <p:cNvSpPr txBox="1"/>
            <p:nvPr/>
          </p:nvSpPr>
          <p:spPr>
            <a:xfrm>
              <a:off x="7551738" y="5024438"/>
              <a:ext cx="1439862" cy="78880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dirty="0">
                  <a:latin typeface="Arial" panose="02080604020202020204" pitchFamily="34" charset="0"/>
                </a:rPr>
                <a:t>Расстояние публичное</a:t>
              </a:r>
              <a:endParaRPr dirty="0">
                <a:latin typeface="Arial" panose="02080604020202020204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dirty="0">
                  <a:latin typeface="Arial" panose="02080604020202020204" pitchFamily="34" charset="0"/>
                </a:rPr>
                <a:t>от 400 до 750 см</a:t>
              </a:r>
              <a:endParaRPr dirty="0">
                <a:latin typeface="Arial" panose="02080604020202020204" pitchFamily="34" charset="0"/>
              </a:endParaRPr>
            </a:p>
          </p:txBody>
        </p:sp>
        <p:sp>
          <p:nvSpPr>
            <p:cNvPr id="52235" name="AutoShape 23"/>
            <p:cNvSpPr/>
            <p:nvPr/>
          </p:nvSpPr>
          <p:spPr>
            <a:xfrm>
              <a:off x="3259138" y="4652963"/>
              <a:ext cx="1368425" cy="1223962"/>
            </a:xfrm>
            <a:prstGeom prst="bracketPair">
              <a:avLst>
                <a:gd name="adj" fmla="val 16667"/>
              </a:avLst>
            </a:prstGeom>
            <a:noFill/>
            <a:ln w="28575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Arial" panose="02080604020202020204" pitchFamily="34" charset="0"/>
              </a:endParaRPr>
            </a:p>
          </p:txBody>
        </p:sp>
        <p:sp>
          <p:nvSpPr>
            <p:cNvPr id="52236" name="AutoShape 24"/>
            <p:cNvSpPr/>
            <p:nvPr/>
          </p:nvSpPr>
          <p:spPr>
            <a:xfrm>
              <a:off x="4699000" y="4664075"/>
              <a:ext cx="1368425" cy="1223963"/>
            </a:xfrm>
            <a:prstGeom prst="bracketPair">
              <a:avLst>
                <a:gd name="adj" fmla="val 16667"/>
              </a:avLst>
            </a:prstGeom>
            <a:noFill/>
            <a:ln w="28575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Arial" panose="02080604020202020204" pitchFamily="34" charset="0"/>
              </a:endParaRPr>
            </a:p>
          </p:txBody>
        </p:sp>
        <p:sp>
          <p:nvSpPr>
            <p:cNvPr id="52237" name="AutoShape 25"/>
            <p:cNvSpPr/>
            <p:nvPr/>
          </p:nvSpPr>
          <p:spPr>
            <a:xfrm>
              <a:off x="6127750" y="4664075"/>
              <a:ext cx="1368425" cy="1223963"/>
            </a:xfrm>
            <a:prstGeom prst="bracketPair">
              <a:avLst>
                <a:gd name="adj" fmla="val 16667"/>
              </a:avLst>
            </a:prstGeom>
            <a:noFill/>
            <a:ln w="28575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Arial" panose="02080604020202020204" pitchFamily="34" charset="0"/>
              </a:endParaRPr>
            </a:p>
          </p:txBody>
        </p:sp>
        <p:sp>
          <p:nvSpPr>
            <p:cNvPr id="52238" name="AutoShape 26"/>
            <p:cNvSpPr/>
            <p:nvPr/>
          </p:nvSpPr>
          <p:spPr>
            <a:xfrm>
              <a:off x="7573963" y="4664075"/>
              <a:ext cx="1368425" cy="1223963"/>
            </a:xfrm>
            <a:prstGeom prst="bracketPair">
              <a:avLst>
                <a:gd name="adj" fmla="val 16667"/>
              </a:avLst>
            </a:prstGeom>
            <a:noFill/>
            <a:ln w="28575" cap="flat" cmpd="sng">
              <a:solidFill>
                <a:srgbClr val="00FF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Arial" panose="02080604020202020204" pitchFamily="34" charset="0"/>
              </a:endParaRPr>
            </a:p>
          </p:txBody>
        </p:sp>
        <p:sp>
          <p:nvSpPr>
            <p:cNvPr id="52239" name="Text Box 27"/>
            <p:cNvSpPr txBox="1"/>
            <p:nvPr/>
          </p:nvSpPr>
          <p:spPr>
            <a:xfrm>
              <a:off x="3276600" y="6092825"/>
              <a:ext cx="5399088" cy="535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b="1" dirty="0">
                  <a:latin typeface="Arial" panose="02080604020202020204" pitchFamily="34" charset="0"/>
                </a:rPr>
                <a:t>ПРОСТРАНСТВЕННЫЕ КАТЕГОРИИ</a:t>
              </a:r>
              <a:r>
                <a:rPr dirty="0">
                  <a:latin typeface="Arial" panose="02080604020202020204" pitchFamily="34" charset="0"/>
                </a:rPr>
                <a:t>                </a:t>
              </a:r>
              <a:r>
                <a:rPr i="1" dirty="0">
                  <a:latin typeface="Arial" panose="02080604020202020204" pitchFamily="34" charset="0"/>
                </a:rPr>
                <a:t>(близкая фаза/отдаленная фаза)</a:t>
              </a:r>
              <a:endParaRPr i="1" dirty="0">
                <a:latin typeface="Arial" panose="02080604020202020204" pitchFamily="34" charset="0"/>
              </a:endParaRPr>
            </a:p>
          </p:txBody>
        </p:sp>
      </p:grpSp>
      <p:sp>
        <p:nvSpPr>
          <p:cNvPr id="52229" name="AutoShape 30"/>
          <p:cNvSpPr/>
          <p:nvPr/>
        </p:nvSpPr>
        <p:spPr>
          <a:xfrm>
            <a:off x="4510088" y="6608763"/>
            <a:ext cx="212725" cy="204787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sz="1000" dirty="0">
                <a:latin typeface="Times New Roman" pitchFamily="18" charset="0"/>
              </a:rPr>
              <a:t>54</a:t>
            </a:r>
            <a:endParaRPr sz="1000" dirty="0"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Прямоугольник 1"/>
          <p:cNvSpPr/>
          <p:nvPr/>
        </p:nvSpPr>
        <p:spPr>
          <a:xfrm>
            <a:off x="304800" y="1143000"/>
            <a:ext cx="8610600" cy="4524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Нормы приближения двух людей друг к другу определены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четырьмя расстояниями: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Интимное расстояние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от 0 до 45 см - на таком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расстоянии общаются самые близкие люди.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Персональное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от 45 до 120 см - общение со знакомыми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людьми.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Социальное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от 120 до 400 см – предпочтительно при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общении с чужими людьми и при официальном общении.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Публичное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от 400 до 750 см - на этом расстоянии не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считается грубым обменяться несколькими словами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или воздержаться от общения, на таком расстоянии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происходят выступления перед аудиторией.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51" name="Прямоугольник 2"/>
          <p:cNvSpPr/>
          <p:nvPr/>
        </p:nvSpPr>
        <p:spPr>
          <a:xfrm>
            <a:off x="650875" y="381000"/>
            <a:ext cx="232251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sz="2400" b="1" dirty="0">
                <a:solidFill>
                  <a:srgbClr val="FFFF00"/>
                </a:solidFill>
                <a:latin typeface="Times New Roman" pitchFamily="18" charset="0"/>
              </a:rPr>
              <a:t>ДИСТАНЦИЯ</a:t>
            </a:r>
            <a:endParaRPr sz="2400" b="1" dirty="0">
              <a:solidFill>
                <a:srgbClr val="FFFF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85800"/>
          </a:xfrm>
          <a:ln/>
        </p:spPr>
        <p:txBody>
          <a:bodyPr vert="horz" wrap="square" lIns="90488" tIns="44450" rIns="90488" bIns="44450" anchor="ctr" anchorCtr="0"/>
          <a:p>
            <a:r>
              <a:rPr dirty="0"/>
              <a:t>Коммуниация </a:t>
            </a:r>
            <a:endParaRPr dirty="0"/>
          </a:p>
        </p:txBody>
      </p:sp>
      <p:sp>
        <p:nvSpPr>
          <p:cNvPr id="8195" name="Объект 2"/>
          <p:cNvSpPr>
            <a:spLocks noGrp="1"/>
          </p:cNvSpPr>
          <p:nvPr>
            <p:ph idx="1"/>
          </p:nvPr>
        </p:nvSpPr>
        <p:spPr>
          <a:xfrm>
            <a:off x="304800" y="1219200"/>
            <a:ext cx="8458200" cy="1905000"/>
          </a:xfrm>
          <a:ln/>
        </p:spPr>
        <p:txBody>
          <a:bodyPr vert="horz" wrap="square" lIns="90488" tIns="44450" rIns="90488" bIns="44450" anchor="t" anchorCtr="0"/>
          <a:p>
            <a:pPr marL="0" indent="0" algn="ctr">
              <a:buNone/>
            </a:pPr>
            <a:r>
              <a:rPr dirty="0"/>
              <a:t>в узком смысле слова — это обмен информацией между </a:t>
            </a:r>
            <a:r>
              <a:rPr i="1" dirty="0"/>
              <a:t>субъектом</a:t>
            </a:r>
            <a:r>
              <a:rPr dirty="0"/>
              <a:t> и </a:t>
            </a:r>
            <a:r>
              <a:rPr i="1" dirty="0"/>
              <a:t>объектом</a:t>
            </a:r>
            <a:r>
              <a:rPr dirty="0"/>
              <a:t>.</a:t>
            </a:r>
            <a:endParaRPr b="1" dirty="0"/>
          </a:p>
          <a:p>
            <a:pPr marL="0" indent="0">
              <a:buNone/>
            </a:pPr>
            <a:r>
              <a:rPr sz="2000" dirty="0"/>
              <a:t>Коммуникатор может сообщать, убеждать, внушать.</a:t>
            </a:r>
            <a:endParaRPr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33400" y="3257550"/>
            <a:ext cx="8229600" cy="13858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Деловая коммуникация - самый массовый вид взаимодействия  людей в обществе. Предметом к. является совместная деятельность.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288" y="5065713"/>
            <a:ext cx="7777163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ru-RU" sz="2400" kern="1200" cap="none" spc="0" normalizeH="0" baseline="0" noProof="0" dirty="0">
                <a:latin typeface="+mj-lt"/>
                <a:ea typeface="+mn-ea"/>
                <a:cs typeface="+mn-cs"/>
              </a:rPr>
              <a:t>В основе общения, как и в основе возникновения конфликтов при общении лежит </a:t>
            </a:r>
            <a:r>
              <a:rPr kumimoji="0" lang="ru-RU" sz="2400" b="1" kern="1200" cap="none" spc="0" normalizeH="0" baseline="0" noProof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информация</a:t>
            </a:r>
            <a:endParaRPr kumimoji="0" lang="ru-RU" sz="2400" b="1" kern="1200" cap="none" spc="0" normalizeH="0" baseline="0" noProof="0" dirty="0">
              <a:solidFill>
                <a:srgbClr val="FF0000"/>
              </a:solidFill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Объект 2"/>
          <p:cNvSpPr>
            <a:spLocks noGrp="1"/>
          </p:cNvSpPr>
          <p:nvPr>
            <p:ph idx="1"/>
          </p:nvPr>
        </p:nvSpPr>
        <p:spPr>
          <a:xfrm>
            <a:off x="228600" y="304800"/>
            <a:ext cx="8610600" cy="6096000"/>
          </a:xfrm>
          <a:ln/>
        </p:spPr>
        <p:txBody>
          <a:bodyPr vert="horz" wrap="square" lIns="90488" tIns="44450" rIns="90488" bIns="44450" anchor="t" anchorCtr="0"/>
          <a:p>
            <a:r>
              <a:rPr sz="2200" b="1" i="1" dirty="0"/>
              <a:t>100—150 баллов</a:t>
            </a:r>
            <a:r>
              <a:rPr sz="2200" b="1" dirty="0"/>
              <a:t>.</a:t>
            </a:r>
            <a:r>
              <a:rPr sz="2200" dirty="0"/>
              <a:t> Вы капитан собственной жизни, чувствуете ответственность за все, что с вами происходит, многое берете на себя, преодолеваете трудности, не возводя их в ранг жизненных проблем. Вы видите перед собой задачу и думаете над тем, как ее можно решить. Что при этом происходит в вашей душе — для окружающих загадка.</a:t>
            </a:r>
            <a:endParaRPr sz="2200" dirty="0"/>
          </a:p>
          <a:p>
            <a:r>
              <a:rPr sz="2200" b="1" i="1" dirty="0"/>
              <a:t>50—99 баллов</a:t>
            </a:r>
            <a:r>
              <a:rPr sz="2200" dirty="0"/>
              <a:t>. Вы охотно бываете рулевым, но можете, если это необходимо, передать штурвал в верные руки. При оценке причин собственных трудностей реалистичны: гибкость, чуткость и рассудительность всегда бывают вашими союзниками. Вы умеете жить в добром согласии с другими людьми, не нарушая внутреннего согласия с самим собой.</a:t>
            </a:r>
            <a:endParaRPr sz="2200" dirty="0"/>
          </a:p>
          <a:p>
            <a:r>
              <a:rPr sz="2200" b="1" i="1" dirty="0"/>
              <a:t>До 49 баллов</a:t>
            </a:r>
            <a:r>
              <a:rPr sz="2200" dirty="0"/>
              <a:t>. Вы часто бываете пассажиром в своей жизни, легко подчиняетесь внешним силам, считая, что так сложились обстоятельства, судьба и т.п. В своих трудностях обвиняете кого угодно, но только не себя. Настоящая независимость кажется вам недостижимой и невозможной.</a:t>
            </a:r>
            <a:endParaRPr sz="2200" dirty="0"/>
          </a:p>
          <a:p>
            <a:endParaRPr sz="2200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Прямоугольник 1"/>
          <p:cNvSpPr/>
          <p:nvPr/>
        </p:nvSpPr>
        <p:spPr>
          <a:xfrm>
            <a:off x="369888" y="381000"/>
            <a:ext cx="8305800" cy="61245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Упражнения на осознание интонационных особенностей речи - работа по рядам.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А)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“Люди оказываются одинокими, потому что  сами не проявляют интереса к окружающим” –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произнести как  назидание,  жалоба,  как черепаха - медленно.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Б) “Люди оказываются одинокими, потому что  сами не проявляют интереса к окружающим” –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произнести как пренебрежение, злость, как маленький ребенок или робот.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В) “Дело случая,  будут ли у нас в жизни хорошие друзья или нет” - 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произнести, стараясь вызвать протест, интерес, сожаление, как пулеметная очередь.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219200"/>
            <a:ext cx="8077200" cy="45720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от мировоззрения, </a:t>
            </a: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образованности, </a:t>
            </a: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профессионализма, </a:t>
            </a: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культуры, </a:t>
            </a: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жизненного опыта </a:t>
            </a:r>
            <a:endParaRPr kumimoji="0" lang="ru-RU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В процессе передачи информация может искажаться, теряться. Почему? Отчего это зависит?</a:t>
            </a: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19" name="Заголовок 3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520700"/>
          </a:xfrm>
          <a:ln/>
        </p:spPr>
        <p:txBody>
          <a:bodyPr vert="horz" wrap="square" lIns="90488" tIns="44450" rIns="90488" bIns="44450" anchor="ctr" anchorCtr="0">
            <a:spAutoFit/>
          </a:bodyPr>
          <a:p>
            <a:r>
              <a:rPr sz="2800" dirty="0">
                <a:solidFill>
                  <a:srgbClr val="FFC000"/>
                </a:solidFill>
              </a:rPr>
              <a:t>Передача информации человеком зависит: </a:t>
            </a:r>
            <a:endParaRPr sz="2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 noRot="1"/>
          </p:cNvSpPr>
          <p:nvPr>
            <p:ph type="title"/>
          </p:nvPr>
        </p:nvSpPr>
        <p:spPr>
          <a:xfrm>
            <a:off x="609600" y="228600"/>
            <a:ext cx="7772400" cy="762000"/>
          </a:xfrm>
          <a:ln/>
        </p:spPr>
        <p:txBody>
          <a:bodyPr vert="horz" wrap="square" lIns="90488" tIns="44450" rIns="90488" bIns="44450" anchor="ctr" anchorCtr="0"/>
          <a:p>
            <a:pPr eaLnBrk="1" hangingPunct="1"/>
            <a:r>
              <a:rPr sz="3200" dirty="0">
                <a:solidFill>
                  <a:srgbClr val="FFFF00"/>
                </a:solidFill>
              </a:rPr>
              <a:t>ОБЩАЯ СХЕМА ОБЩЕНИЯ</a:t>
            </a:r>
            <a:endParaRPr sz="3200" dirty="0">
              <a:solidFill>
                <a:srgbClr val="FFFF00"/>
              </a:solidFill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idx="1"/>
          </p:nvPr>
        </p:nvSpPr>
        <p:spPr>
          <a:xfrm>
            <a:off x="228600" y="1752600"/>
            <a:ext cx="8569325" cy="4525963"/>
          </a:xfrm>
          <a:ln/>
        </p:spPr>
        <p:txBody>
          <a:bodyPr vert="horz" wrap="square" lIns="90488" tIns="44450" rIns="90488" bIns="44450" anchor="t" anchorCtr="0"/>
          <a:p>
            <a:pPr eaLnBrk="1" hangingPunct="1"/>
            <a:r>
              <a:rPr lang="" altLang="x-none" sz="2800" b="1" i="1" u="sng" dirty="0"/>
              <a:t>Установка контакта</a:t>
            </a:r>
            <a:r>
              <a:rPr lang="" altLang="x-none" sz="2800" dirty="0"/>
              <a:t> (знакомство). Предполагает понимание другого человека, представление себя другому человеку;</a:t>
            </a:r>
            <a:endParaRPr lang="" altLang="x-none" sz="2800" dirty="0"/>
          </a:p>
          <a:p>
            <a:pPr eaLnBrk="1" hangingPunct="1"/>
            <a:r>
              <a:rPr lang="" altLang="x-none" sz="2800" b="1" u="sng" dirty="0"/>
              <a:t>Ориентировка</a:t>
            </a:r>
            <a:r>
              <a:rPr lang="" altLang="x-none" sz="2800" dirty="0"/>
              <a:t> в ситуации общения, осмысление происходящего, ориентировка в личности </a:t>
            </a:r>
            <a:r>
              <a:rPr sz="2800" dirty="0"/>
              <a:t>собеседника;</a:t>
            </a:r>
            <a:endParaRPr lang="" altLang="x-none" sz="2800" dirty="0"/>
          </a:p>
          <a:p>
            <a:pPr eaLnBrk="1" hangingPunct="1"/>
            <a:r>
              <a:rPr sz="2800" b="1" dirty="0"/>
              <a:t>Планирование содержания </a:t>
            </a:r>
            <a:r>
              <a:rPr sz="2800" dirty="0"/>
              <a:t>своего общения: человек представляет себе (обычно бессознательно),что именно скажет</a:t>
            </a:r>
            <a:r>
              <a:rPr lang="" altLang="x-none" sz="2800" dirty="0"/>
              <a:t>;</a:t>
            </a:r>
            <a:br>
              <a:rPr lang="" altLang="x-none" sz="2800" dirty="0"/>
            </a:br>
            <a:endParaRPr sz="2800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346075"/>
          </a:xfrm>
          <a:ln/>
        </p:spPr>
        <p:txBody>
          <a:bodyPr vert="horz" wrap="square" lIns="90488" tIns="44450" rIns="90488" bIns="44450" anchor="ctr" anchorCtr="0"/>
          <a:p>
            <a:pPr eaLnBrk="1" hangingPunct="1"/>
            <a:r>
              <a:rPr sz="4000" dirty="0"/>
              <a:t>Процесс общения</a:t>
            </a:r>
            <a:endParaRPr sz="400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7848600" cy="33528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Бессознательно (иногда сознательно) человек </a:t>
            </a:r>
            <a:r>
              <a:rPr kumimoji="0" lang="ru-RU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выбирает конкретные средства</a:t>
            </a: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речевые фразы, которыми будет пользоваться, решает, как говорить, как себя вести</a:t>
            </a:r>
            <a:endParaRPr kumimoji="0" lang="ru-RU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endParaRPr kumimoji="0" lang="ru-RU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Восприятие и оценка ответной реакции собеседника, контроль эффективности общения на основе </a:t>
            </a:r>
            <a:r>
              <a:rPr kumimoji="0" lang="ru-RU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установления обратной связи</a:t>
            </a:r>
            <a:endParaRPr kumimoji="0" lang="ru-RU" sz="2400" b="0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Решение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проблемы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Завершение контакта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(выход из него)</a:t>
            </a:r>
            <a:endParaRPr kumimoji="0" lang="ru-RU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762000"/>
          </a:xfrm>
          <a:ln/>
        </p:spPr>
        <p:txBody>
          <a:bodyPr vert="horz" wrap="square" lIns="90488" tIns="44450" rIns="90488" bIns="44450" anchor="ctr" anchorCtr="0"/>
          <a:p>
            <a:pPr eaLnBrk="1" hangingPunct="1"/>
            <a:r>
              <a:rPr dirty="0"/>
              <a:t>Виды общения</a:t>
            </a:r>
            <a:endParaRPr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828800"/>
            <a:ext cx="8458200" cy="3657600"/>
          </a:xfrm>
        </p:spPr>
        <p:txBody>
          <a:bodyPr vert="horz" wrap="square" lIns="90488" tIns="44450" rIns="90488" bIns="4445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Формальное 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(деловое) – цель данного общения в общем деле, оно строго регламентировано по 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времени, нормам и правилам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defRPr/>
            </a:pP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Неформальное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общение (житейское) – цель данного вида общения в самом общении в удовлетворении потребности быть в группе, в понимании и поддержке.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STRIPS">
  <a:themeElements>
    <a:clrScheme name="">
      <a:dk1>
        <a:srgbClr val="808080"/>
      </a:dk1>
      <a:lt1>
        <a:srgbClr val="FFFFFF"/>
      </a:lt1>
      <a:dk2>
        <a:srgbClr val="3333CC"/>
      </a:dk2>
      <a:lt2>
        <a:srgbClr val="000000"/>
      </a:lt2>
      <a:accent1>
        <a:srgbClr val="00CC99"/>
      </a:accent1>
      <a:accent2>
        <a:srgbClr val="3333CC"/>
      </a:accent2>
      <a:accent3>
        <a:srgbClr val="ADADE2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IP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Обычная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STRI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I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I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I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I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I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I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I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I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I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I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I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12331</Words>
  <Application>WPS Presentation</Application>
  <PresentationFormat>Экран (4:3)</PresentationFormat>
  <Paragraphs>274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7" baseType="lpstr">
      <vt:lpstr>Arial</vt:lpstr>
      <vt:lpstr>SimSun</vt:lpstr>
      <vt:lpstr>Wingdings</vt:lpstr>
      <vt:lpstr>Nimbus Roman No9 L</vt:lpstr>
      <vt:lpstr>Times New Roman</vt:lpstr>
      <vt:lpstr>OpenSymbol</vt:lpstr>
      <vt:lpstr>Monotype Corsiva</vt:lpstr>
      <vt:lpstr>Gubbi</vt:lpstr>
      <vt:lpstr>Bookman Old Style</vt:lpstr>
      <vt:lpstr>Calibri</vt:lpstr>
      <vt:lpstr>DejaVu Sans</vt:lpstr>
      <vt:lpstr>Symbol</vt:lpstr>
      <vt:lpstr>Microsoft YaHei</vt:lpstr>
      <vt:lpstr>Droid Sans Fallback</vt:lpstr>
      <vt:lpstr>Arial Unicode MS</vt:lpstr>
      <vt:lpstr>STRIPS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VladimirZ</dc:creator>
  <cp:lastModifiedBy>asf</cp:lastModifiedBy>
  <cp:revision>74</cp:revision>
  <dcterms:created xsi:type="dcterms:W3CDTF">2022-12-11T17:40:08Z</dcterms:created>
  <dcterms:modified xsi:type="dcterms:W3CDTF">2022-12-11T17:40:08Z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/>
  </property>
  <property fmtid="{D5CDD505-2E9C-101B-9397-08002B2CF9AE}" pid="4" name="KSOProductBuildVer">
    <vt:lpwstr>1033-11.1.0.11664</vt:lpwstr>
  </property>
</Properties>
</file>